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 id="2147483663" r:id="rId3"/>
    <p:sldMasterId id="2147483665" r:id="rId4"/>
  </p:sldMasterIdLst>
  <p:notesMasterIdLst>
    <p:notesMasterId r:id="rId21"/>
  </p:notesMasterIdLst>
  <p:sldIdLst>
    <p:sldId id="265" r:id="rId5"/>
    <p:sldId id="291" r:id="rId6"/>
    <p:sldId id="304" r:id="rId7"/>
    <p:sldId id="303" r:id="rId8"/>
    <p:sldId id="302" r:id="rId9"/>
    <p:sldId id="301" r:id="rId10"/>
    <p:sldId id="300" r:id="rId11"/>
    <p:sldId id="299" r:id="rId12"/>
    <p:sldId id="298" r:id="rId13"/>
    <p:sldId id="297" r:id="rId14"/>
    <p:sldId id="296" r:id="rId15"/>
    <p:sldId id="295" r:id="rId16"/>
    <p:sldId id="294" r:id="rId17"/>
    <p:sldId id="293" r:id="rId18"/>
    <p:sldId id="29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4848"/>
    <a:srgbClr val="499588"/>
    <a:srgbClr val="2F73B6"/>
    <a:srgbClr val="2B71B8"/>
    <a:srgbClr val="FFCCFF"/>
    <a:srgbClr val="09104A"/>
    <a:srgbClr val="081449"/>
    <a:srgbClr val="AF6322"/>
    <a:srgbClr val="707070"/>
    <a:srgbClr val="3035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9" autoAdjust="0"/>
    <p:restoredTop sz="91826" autoAdjust="0"/>
  </p:normalViewPr>
  <p:slideViewPr>
    <p:cSldViewPr snapToGrid="0" snapToObjects="1">
      <p:cViewPr varScale="1">
        <p:scale>
          <a:sx n="97" d="100"/>
          <a:sy n="97" d="100"/>
        </p:scale>
        <p:origin x="6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2.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C7933-C704-A549-8069-33005EBC846D}"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A6AD9-4CD3-1342-89D9-2181E2E58D0B}" type="slidenum">
              <a:rPr lang="en-US" smtClean="0"/>
              <a:t>‹#›</a:t>
            </a:fld>
            <a:endParaRPr lang="en-US"/>
          </a:p>
        </p:txBody>
      </p:sp>
    </p:spTree>
    <p:extLst>
      <p:ext uri="{BB962C8B-B14F-4D97-AF65-F5344CB8AC3E}">
        <p14:creationId xmlns:p14="http://schemas.microsoft.com/office/powerpoint/2010/main" val="2044424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tif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3644"/>
          </a:xfrm>
          <a:prstGeom prst="rect">
            <a:avLst/>
          </a:prstGeom>
        </p:spPr>
      </p:pic>
      <p:sp>
        <p:nvSpPr>
          <p:cNvPr id="8" name="Rectangle 7">
            <a:extLst>
              <a:ext uri="{FF2B5EF4-FFF2-40B4-BE49-F238E27FC236}">
                <a16:creationId xmlns:a16="http://schemas.microsoft.com/office/drawing/2014/main" id="{3B653171-643F-D042-A4D5-55A21B1D2A3E}"/>
              </a:ext>
            </a:extLst>
          </p:cNvPr>
          <p:cNvSpPr/>
          <p:nvPr userDrawn="1"/>
        </p:nvSpPr>
        <p:spPr>
          <a:xfrm>
            <a:off x="0" y="0"/>
            <a:ext cx="12201527" cy="6858000"/>
          </a:xfrm>
          <a:prstGeom prst="rect">
            <a:avLst/>
          </a:prstGeom>
          <a:solidFill>
            <a:srgbClr val="1F4D7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5587CE-88AF-1D4C-969A-907F0CDBB8F3}"/>
              </a:ext>
            </a:extLst>
          </p:cNvPr>
          <p:cNvSpPr>
            <a:spLocks noGrp="1"/>
          </p:cNvSpPr>
          <p:nvPr>
            <p:ph type="ctrTitle"/>
          </p:nvPr>
        </p:nvSpPr>
        <p:spPr>
          <a:xfrm>
            <a:off x="330544" y="1447722"/>
            <a:ext cx="9144000" cy="1277937"/>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6BD19965-B15B-9242-88A6-05A1345D1E65}"/>
              </a:ext>
            </a:extLst>
          </p:cNvPr>
          <p:cNvSpPr>
            <a:spLocks noGrp="1"/>
          </p:cNvSpPr>
          <p:nvPr>
            <p:ph type="dt" sz="half" idx="10"/>
          </p:nvPr>
        </p:nvSpPr>
        <p:spPr>
          <a:xfrm>
            <a:off x="419099" y="4848226"/>
            <a:ext cx="8105776" cy="1043702"/>
          </a:xfrm>
        </p:spPr>
        <p:txBody>
          <a:bodyPr/>
          <a:lstStyle>
            <a:lvl1pPr>
              <a:spcBef>
                <a:spcPts val="400"/>
              </a:spcBef>
              <a:defRPr sz="1800">
                <a:solidFill>
                  <a:schemeClr val="bg1"/>
                </a:solidFill>
                <a:latin typeface="Arial" panose="020B0604020202020204" pitchFamily="34" charset="0"/>
                <a:cs typeface="Arial" panose="020B0604020202020204" pitchFamily="34" charset="0"/>
              </a:defRPr>
            </a:lvl1pPr>
          </a:lstStyle>
          <a:p>
            <a:r>
              <a:rPr lang="en-US" dirty="0"/>
              <a:t>Presenter Names</a:t>
            </a:r>
          </a:p>
          <a:p>
            <a:r>
              <a:rPr lang="en-US" dirty="0"/>
              <a:t>Date</a:t>
            </a:r>
          </a:p>
        </p:txBody>
      </p:sp>
      <p:pic>
        <p:nvPicPr>
          <p:cNvPr id="9" name="Picture 8">
            <a:extLst>
              <a:ext uri="{FF2B5EF4-FFF2-40B4-BE49-F238E27FC236}">
                <a16:creationId xmlns:a16="http://schemas.microsoft.com/office/drawing/2014/main" id="{CB4263CE-35A8-1E42-B21D-9995A2CD5567}"/>
              </a:ext>
            </a:extLst>
          </p:cNvPr>
          <p:cNvPicPr>
            <a:picLocks noChangeAspect="1"/>
          </p:cNvPicPr>
          <p:nvPr userDrawn="1"/>
        </p:nvPicPr>
        <p:blipFill>
          <a:blip r:embed="rId3"/>
          <a:stretch>
            <a:fillRect/>
          </a:stretch>
        </p:blipFill>
        <p:spPr>
          <a:xfrm>
            <a:off x="9587475" y="3325654"/>
            <a:ext cx="2604525" cy="3532346"/>
          </a:xfrm>
          <a:prstGeom prst="rect">
            <a:avLst/>
          </a:prstGeom>
        </p:spPr>
      </p:pic>
      <p:pic>
        <p:nvPicPr>
          <p:cNvPr id="10" name="Picture 9">
            <a:extLst>
              <a:ext uri="{FF2B5EF4-FFF2-40B4-BE49-F238E27FC236}">
                <a16:creationId xmlns:a16="http://schemas.microsoft.com/office/drawing/2014/main" id="{DC0BF41B-321F-6347-941C-EEF96C5A5F99}"/>
              </a:ext>
            </a:extLst>
          </p:cNvPr>
          <p:cNvPicPr>
            <a:picLocks noChangeAspect="1"/>
          </p:cNvPicPr>
          <p:nvPr userDrawn="1"/>
        </p:nvPicPr>
        <p:blipFill>
          <a:blip r:embed="rId4"/>
          <a:stretch>
            <a:fillRect/>
          </a:stretch>
        </p:blipFill>
        <p:spPr>
          <a:xfrm>
            <a:off x="330544" y="229973"/>
            <a:ext cx="4559494" cy="684427"/>
          </a:xfrm>
          <a:prstGeom prst="rect">
            <a:avLst/>
          </a:prstGeom>
        </p:spPr>
      </p:pic>
      <p:sp>
        <p:nvSpPr>
          <p:cNvPr id="5" name="Footer Placeholder 4">
            <a:extLst>
              <a:ext uri="{FF2B5EF4-FFF2-40B4-BE49-F238E27FC236}">
                <a16:creationId xmlns:a16="http://schemas.microsoft.com/office/drawing/2014/main" id="{CB27FE13-F81D-C84F-8B2B-4D9935B36466}"/>
              </a:ext>
            </a:extLst>
          </p:cNvPr>
          <p:cNvSpPr>
            <a:spLocks noGrp="1"/>
          </p:cNvSpPr>
          <p:nvPr>
            <p:ph type="ftr" sz="quarter" idx="11"/>
          </p:nvPr>
        </p:nvSpPr>
        <p:spPr>
          <a:xfrm>
            <a:off x="419099" y="6298161"/>
            <a:ext cx="7134225" cy="471487"/>
          </a:xfrm>
        </p:spPr>
        <p:txBody>
          <a:bodyPr/>
          <a:lstStyle>
            <a:lvl1pPr algn="l">
              <a:defRPr sz="900">
                <a:solidFill>
                  <a:schemeClr val="bg1"/>
                </a:solidFill>
                <a:latin typeface="Arial" panose="020B0604020202020204" pitchFamily="34" charset="0"/>
                <a:cs typeface="Arial" panose="020B0604020202020204" pitchFamily="34" charset="0"/>
              </a:defRPr>
            </a:lvl1pPr>
          </a:lstStyle>
          <a:p>
            <a:r>
              <a:rPr lang="en-US" dirty="0"/>
              <a:t>© Warner Norcross + Judd LL</a:t>
            </a:r>
            <a:r>
              <a:rPr lang="en-US" spc="-100" dirty="0"/>
              <a:t>P</a:t>
            </a:r>
          </a:p>
          <a:p>
            <a:r>
              <a:rPr lang="en-US" dirty="0"/>
              <a:t>These materials are for educational use only. This is not legal advice and does not create an attorney-client relationship.</a:t>
            </a:r>
          </a:p>
          <a:p>
            <a:endParaRPr lang="en-US" dirty="0"/>
          </a:p>
        </p:txBody>
      </p:sp>
    </p:spTree>
    <p:extLst>
      <p:ext uri="{BB962C8B-B14F-4D97-AF65-F5344CB8AC3E}">
        <p14:creationId xmlns:p14="http://schemas.microsoft.com/office/powerpoint/2010/main" val="3314339235"/>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userDrawn="1"/>
        </p:nvSpPr>
        <p:spPr>
          <a:xfrm>
            <a:off x="0" y="0"/>
            <a:ext cx="12192000" cy="6858000"/>
          </a:xfrm>
          <a:prstGeom prst="rect">
            <a:avLst/>
          </a:prstGeom>
          <a:solidFill>
            <a:srgbClr val="2F73B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41CFBB1-F847-174A-8EAF-AD1E8FB15CC2}"/>
              </a:ext>
            </a:extLst>
          </p:cNvPr>
          <p:cNvPicPr>
            <a:picLocks noChangeAspect="1"/>
          </p:cNvPicPr>
          <p:nvPr userDrawn="1"/>
        </p:nvPicPr>
        <p:blipFill>
          <a:blip r:embed="rId3"/>
          <a:stretch>
            <a:fillRect/>
          </a:stretch>
        </p:blipFill>
        <p:spPr>
          <a:xfrm>
            <a:off x="9576486" y="3313113"/>
            <a:ext cx="2615514" cy="3544885"/>
          </a:xfrm>
          <a:prstGeom prst="rect">
            <a:avLst/>
          </a:prstGeom>
        </p:spPr>
      </p:pic>
      <p:pic>
        <p:nvPicPr>
          <p:cNvPr id="9" name="Picture 8">
            <a:extLst>
              <a:ext uri="{FF2B5EF4-FFF2-40B4-BE49-F238E27FC236}">
                <a16:creationId xmlns:a16="http://schemas.microsoft.com/office/drawing/2014/main" id="{921D8568-9A01-484B-B851-827B5BAD9A27}"/>
              </a:ext>
            </a:extLst>
          </p:cNvPr>
          <p:cNvPicPr>
            <a:picLocks noChangeAspect="1"/>
          </p:cNvPicPr>
          <p:nvPr userDrawn="1"/>
        </p:nvPicPr>
        <p:blipFill>
          <a:blip r:embed="rId4"/>
          <a:stretch>
            <a:fillRect/>
          </a:stretch>
        </p:blipFill>
        <p:spPr>
          <a:xfrm>
            <a:off x="330544" y="229973"/>
            <a:ext cx="4559494" cy="684427"/>
          </a:xfrm>
          <a:prstGeom prst="rect">
            <a:avLst/>
          </a:prstGeom>
        </p:spPr>
      </p:pic>
      <p:sp>
        <p:nvSpPr>
          <p:cNvPr id="6" name="Slide Number Placeholder 5">
            <a:extLst>
              <a:ext uri="{FF2B5EF4-FFF2-40B4-BE49-F238E27FC236}">
                <a16:creationId xmlns:a16="http://schemas.microsoft.com/office/drawing/2014/main" id="{B8376A6F-0EFB-8346-8815-3585450F618E}"/>
              </a:ext>
            </a:extLst>
          </p:cNvPr>
          <p:cNvSpPr>
            <a:spLocks noGrp="1"/>
          </p:cNvSpPr>
          <p:nvPr>
            <p:ph type="sldNum" sz="quarter" idx="12"/>
          </p:nvPr>
        </p:nvSpPr>
        <p:spPr/>
        <p:txBody>
          <a:bodyPr/>
          <a:lstStyle/>
          <a:p>
            <a:fld id="{134963C9-8782-3D49-8550-AD3256CD0CA3}" type="slidenum">
              <a:rPr lang="en-US" smtClean="0"/>
              <a:t>‹#›</a:t>
            </a:fld>
            <a:endParaRPr lang="en-US"/>
          </a:p>
        </p:txBody>
      </p:sp>
      <p:sp>
        <p:nvSpPr>
          <p:cNvPr id="3" name="Content Placeholder 2">
            <a:extLst>
              <a:ext uri="{FF2B5EF4-FFF2-40B4-BE49-F238E27FC236}">
                <a16:creationId xmlns:a16="http://schemas.microsoft.com/office/drawing/2014/main" id="{7667B37E-0EF8-A047-B358-ADD790418758}"/>
              </a:ext>
            </a:extLst>
          </p:cNvPr>
          <p:cNvSpPr>
            <a:spLocks noGrp="1"/>
          </p:cNvSpPr>
          <p:nvPr>
            <p:ph idx="1"/>
          </p:nvPr>
        </p:nvSpPr>
        <p:spPr>
          <a:xfrm>
            <a:off x="838200" y="2657479"/>
            <a:ext cx="10515600" cy="3867146"/>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2DAADC7F-18AD-0E4F-8435-AD2BFB7F6FA4}"/>
              </a:ext>
            </a:extLst>
          </p:cNvPr>
          <p:cNvSpPr>
            <a:spLocks noGrp="1"/>
          </p:cNvSpPr>
          <p:nvPr>
            <p:ph type="title"/>
          </p:nvPr>
        </p:nvSpPr>
        <p:spPr>
          <a:xfrm>
            <a:off x="838200" y="1307308"/>
            <a:ext cx="10515600" cy="957263"/>
          </a:xfrm>
        </p:spPr>
        <p:txBody>
          <a:bodyPr>
            <a:normAutofit/>
          </a:bodyPr>
          <a:lstStyle>
            <a:lvl1pP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62763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userDrawn="1"/>
        </p:nvSpPr>
        <p:spPr>
          <a:xfrm>
            <a:off x="0" y="0"/>
            <a:ext cx="12192000" cy="6858000"/>
          </a:xfrm>
          <a:prstGeom prst="rect">
            <a:avLst/>
          </a:prstGeom>
          <a:solidFill>
            <a:srgbClr val="499588">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41CFBB1-F847-174A-8EAF-AD1E8FB15CC2}"/>
              </a:ext>
            </a:extLst>
          </p:cNvPr>
          <p:cNvPicPr>
            <a:picLocks noChangeAspect="1"/>
          </p:cNvPicPr>
          <p:nvPr userDrawn="1"/>
        </p:nvPicPr>
        <p:blipFill>
          <a:blip r:embed="rId3"/>
          <a:stretch>
            <a:fillRect/>
          </a:stretch>
        </p:blipFill>
        <p:spPr>
          <a:xfrm>
            <a:off x="9576486" y="3313113"/>
            <a:ext cx="2615514" cy="3544885"/>
          </a:xfrm>
          <a:prstGeom prst="rect">
            <a:avLst/>
          </a:prstGeom>
        </p:spPr>
      </p:pic>
      <p:pic>
        <p:nvPicPr>
          <p:cNvPr id="9" name="Picture 8">
            <a:extLst>
              <a:ext uri="{FF2B5EF4-FFF2-40B4-BE49-F238E27FC236}">
                <a16:creationId xmlns:a16="http://schemas.microsoft.com/office/drawing/2014/main" id="{BBCBF2B3-FA05-504E-9D6E-56A555725F97}"/>
              </a:ext>
            </a:extLst>
          </p:cNvPr>
          <p:cNvPicPr>
            <a:picLocks noChangeAspect="1"/>
          </p:cNvPicPr>
          <p:nvPr userDrawn="1"/>
        </p:nvPicPr>
        <p:blipFill>
          <a:blip r:embed="rId4"/>
          <a:stretch>
            <a:fillRect/>
          </a:stretch>
        </p:blipFill>
        <p:spPr>
          <a:xfrm>
            <a:off x="330544" y="229973"/>
            <a:ext cx="4559494" cy="684427"/>
          </a:xfrm>
          <a:prstGeom prst="rect">
            <a:avLst/>
          </a:prstGeom>
        </p:spPr>
      </p:pic>
      <p:sp>
        <p:nvSpPr>
          <p:cNvPr id="6" name="Slide Number Placeholder 5">
            <a:extLst>
              <a:ext uri="{FF2B5EF4-FFF2-40B4-BE49-F238E27FC236}">
                <a16:creationId xmlns:a16="http://schemas.microsoft.com/office/drawing/2014/main" id="{7171F3E0-EB96-FA41-BB9E-9524AAD9D384}"/>
              </a:ext>
            </a:extLst>
          </p:cNvPr>
          <p:cNvSpPr>
            <a:spLocks noGrp="1"/>
          </p:cNvSpPr>
          <p:nvPr>
            <p:ph type="sldNum" sz="quarter" idx="12"/>
          </p:nvPr>
        </p:nvSpPr>
        <p:spPr/>
        <p:txBody>
          <a:bodyPr/>
          <a:lstStyle/>
          <a:p>
            <a:fld id="{134963C9-8782-3D49-8550-AD3256CD0CA3}" type="slidenum">
              <a:rPr lang="en-US" smtClean="0"/>
              <a:t>‹#›</a:t>
            </a:fld>
            <a:endParaRPr lang="en-US"/>
          </a:p>
        </p:txBody>
      </p:sp>
      <p:sp>
        <p:nvSpPr>
          <p:cNvPr id="10" name="Title 1">
            <a:extLst>
              <a:ext uri="{FF2B5EF4-FFF2-40B4-BE49-F238E27FC236}">
                <a16:creationId xmlns:a16="http://schemas.microsoft.com/office/drawing/2014/main" id="{2DAADC7F-18AD-0E4F-8435-AD2BFB7F6FA4}"/>
              </a:ext>
            </a:extLst>
          </p:cNvPr>
          <p:cNvSpPr>
            <a:spLocks noGrp="1"/>
          </p:cNvSpPr>
          <p:nvPr>
            <p:ph type="title"/>
          </p:nvPr>
        </p:nvSpPr>
        <p:spPr>
          <a:xfrm>
            <a:off x="838200" y="1307308"/>
            <a:ext cx="10515600" cy="957263"/>
          </a:xfrm>
        </p:spPr>
        <p:txBody>
          <a:bodyPr>
            <a:normAutofit/>
          </a:bodyPr>
          <a:lstStyle>
            <a:lvl1pP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7667B37E-0EF8-A047-B358-ADD790418758}"/>
              </a:ext>
            </a:extLst>
          </p:cNvPr>
          <p:cNvSpPr>
            <a:spLocks noGrp="1"/>
          </p:cNvSpPr>
          <p:nvPr>
            <p:ph idx="1"/>
          </p:nvPr>
        </p:nvSpPr>
        <p:spPr>
          <a:xfrm>
            <a:off x="838200" y="2657479"/>
            <a:ext cx="10515600" cy="3867146"/>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752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6211"/>
          <a:stretch/>
        </p:blipFill>
        <p:spPr>
          <a:xfrm>
            <a:off x="0" y="0"/>
            <a:ext cx="10235120" cy="6853176"/>
          </a:xfrm>
          <a:prstGeom prst="rect">
            <a:avLst/>
          </a:prstGeom>
        </p:spPr>
      </p:pic>
      <p:sp>
        <p:nvSpPr>
          <p:cNvPr id="6" name="Rectangle 5">
            <a:extLst>
              <a:ext uri="{FF2B5EF4-FFF2-40B4-BE49-F238E27FC236}">
                <a16:creationId xmlns:a16="http://schemas.microsoft.com/office/drawing/2014/main" id="{8CCDBD0A-E848-CA43-A5FD-F76A77C35D3E}"/>
              </a:ext>
            </a:extLst>
          </p:cNvPr>
          <p:cNvSpPr/>
          <p:nvPr userDrawn="1"/>
        </p:nvSpPr>
        <p:spPr>
          <a:xfrm>
            <a:off x="10235120" y="0"/>
            <a:ext cx="1956880" cy="1615440"/>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10235120" cy="6853175"/>
          </a:xfrm>
          <a:prstGeom prst="rect">
            <a:avLst/>
          </a:prstGeom>
          <a:solidFill>
            <a:srgbClr val="AF6322">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AFDF62F-6C94-5D41-9940-7CF7C884DEEE}"/>
              </a:ext>
            </a:extLst>
          </p:cNvPr>
          <p:cNvSpPr/>
          <p:nvPr userDrawn="1"/>
        </p:nvSpPr>
        <p:spPr>
          <a:xfrm>
            <a:off x="10235120" y="1614067"/>
            <a:ext cx="1956880" cy="5239108"/>
          </a:xfrm>
          <a:prstGeom prst="rect">
            <a:avLst/>
          </a:prstGeom>
          <a:solidFill>
            <a:srgbClr val="2F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3DA7670-0D7F-894B-8C63-ED33605CB89C}"/>
              </a:ext>
            </a:extLst>
          </p:cNvPr>
          <p:cNvPicPr>
            <a:picLocks noChangeAspect="1"/>
          </p:cNvPicPr>
          <p:nvPr userDrawn="1"/>
        </p:nvPicPr>
        <p:blipFill>
          <a:blip r:embed="rId3"/>
          <a:stretch>
            <a:fillRect/>
          </a:stretch>
        </p:blipFill>
        <p:spPr>
          <a:xfrm>
            <a:off x="11625072" y="6379928"/>
            <a:ext cx="431800" cy="355600"/>
          </a:xfrm>
          <a:prstGeom prst="rect">
            <a:avLst/>
          </a:prstGeom>
        </p:spPr>
      </p:pic>
      <p:pic>
        <p:nvPicPr>
          <p:cNvPr id="9" name="Picture 8">
            <a:extLst>
              <a:ext uri="{FF2B5EF4-FFF2-40B4-BE49-F238E27FC236}">
                <a16:creationId xmlns:a16="http://schemas.microsoft.com/office/drawing/2014/main" id="{141CFBB1-F847-174A-8EAF-AD1E8FB15CC2}"/>
              </a:ext>
            </a:extLst>
          </p:cNvPr>
          <p:cNvPicPr>
            <a:picLocks noChangeAspect="1"/>
          </p:cNvPicPr>
          <p:nvPr userDrawn="1"/>
        </p:nvPicPr>
        <p:blipFill>
          <a:blip r:embed="rId4"/>
          <a:stretch>
            <a:fillRect/>
          </a:stretch>
        </p:blipFill>
        <p:spPr>
          <a:xfrm>
            <a:off x="10235120" y="5270"/>
            <a:ext cx="1956879" cy="2652217"/>
          </a:xfrm>
          <a:prstGeom prst="rect">
            <a:avLst/>
          </a:prstGeom>
        </p:spPr>
      </p:pic>
      <p:sp>
        <p:nvSpPr>
          <p:cNvPr id="2" name="Date Placeholder 1">
            <a:extLst>
              <a:ext uri="{FF2B5EF4-FFF2-40B4-BE49-F238E27FC236}">
                <a16:creationId xmlns:a16="http://schemas.microsoft.com/office/drawing/2014/main" id="{3CEA27A0-08C6-764F-BBC4-0CA7FA6EAA27}"/>
              </a:ext>
            </a:extLst>
          </p:cNvPr>
          <p:cNvSpPr>
            <a:spLocks noGrp="1"/>
          </p:cNvSpPr>
          <p:nvPr>
            <p:ph type="dt" sz="half" idx="10"/>
          </p:nvPr>
        </p:nvSpPr>
        <p:spPr/>
        <p:txBody>
          <a:bodyPr/>
          <a:lstStyle/>
          <a:p>
            <a:fld id="{50162311-53BA-7643-A6D4-8CECC2BD925F}" type="datetimeFigureOut">
              <a:rPr lang="en-US" smtClean="0"/>
              <a:t>1/24/2024</a:t>
            </a:fld>
            <a:endParaRPr lang="en-US"/>
          </a:p>
        </p:txBody>
      </p:sp>
      <p:sp>
        <p:nvSpPr>
          <p:cNvPr id="3" name="Footer Placeholder 2">
            <a:extLst>
              <a:ext uri="{FF2B5EF4-FFF2-40B4-BE49-F238E27FC236}">
                <a16:creationId xmlns:a16="http://schemas.microsoft.com/office/drawing/2014/main" id="{38C63060-01B1-FF48-9948-5E59DE4421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65F9C7-82ED-E346-812C-D2B6096C1C82}"/>
              </a:ext>
            </a:extLst>
          </p:cNvPr>
          <p:cNvSpPr>
            <a:spLocks noGrp="1"/>
          </p:cNvSpPr>
          <p:nvPr>
            <p:ph type="sldNum" sz="quarter" idx="12"/>
          </p:nvPr>
        </p:nvSpPr>
        <p:spPr/>
        <p:txBody>
          <a:bodyPr/>
          <a:lstStyle/>
          <a:p>
            <a:fld id="{134963C9-8782-3D49-8550-AD3256CD0CA3}" type="slidenum">
              <a:rPr lang="en-US" smtClean="0"/>
              <a:t>‹#›</a:t>
            </a:fld>
            <a:endParaRPr lang="en-US"/>
          </a:p>
        </p:txBody>
      </p:sp>
      <p:sp>
        <p:nvSpPr>
          <p:cNvPr id="14" name="Title 1">
            <a:extLst>
              <a:ext uri="{FF2B5EF4-FFF2-40B4-BE49-F238E27FC236}">
                <a16:creationId xmlns:a16="http://schemas.microsoft.com/office/drawing/2014/main" id="{2DAADC7F-18AD-0E4F-8435-AD2BFB7F6FA4}"/>
              </a:ext>
            </a:extLst>
          </p:cNvPr>
          <p:cNvSpPr>
            <a:spLocks noGrp="1"/>
          </p:cNvSpPr>
          <p:nvPr>
            <p:ph type="title"/>
          </p:nvPr>
        </p:nvSpPr>
        <p:spPr>
          <a:xfrm>
            <a:off x="838200" y="1307308"/>
            <a:ext cx="9073551" cy="957263"/>
          </a:xfrm>
        </p:spPr>
        <p:txBody>
          <a:bodyPr>
            <a:normAutofit/>
          </a:bodyPr>
          <a:lstStyle>
            <a:lvl1pP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5" name="Content Placeholder 2">
            <a:extLst>
              <a:ext uri="{FF2B5EF4-FFF2-40B4-BE49-F238E27FC236}">
                <a16:creationId xmlns:a16="http://schemas.microsoft.com/office/drawing/2014/main" id="{7667B37E-0EF8-A047-B358-ADD790418758}"/>
              </a:ext>
            </a:extLst>
          </p:cNvPr>
          <p:cNvSpPr>
            <a:spLocks noGrp="1"/>
          </p:cNvSpPr>
          <p:nvPr>
            <p:ph idx="1"/>
          </p:nvPr>
        </p:nvSpPr>
        <p:spPr>
          <a:xfrm>
            <a:off x="838200" y="2657479"/>
            <a:ext cx="9073551" cy="3867146"/>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a:extLst>
              <a:ext uri="{FF2B5EF4-FFF2-40B4-BE49-F238E27FC236}">
                <a16:creationId xmlns:a16="http://schemas.microsoft.com/office/drawing/2014/main" id="{BBCBF2B3-FA05-504E-9D6E-56A555725F97}"/>
              </a:ext>
            </a:extLst>
          </p:cNvPr>
          <p:cNvPicPr>
            <a:picLocks noChangeAspect="1"/>
          </p:cNvPicPr>
          <p:nvPr userDrawn="1"/>
        </p:nvPicPr>
        <p:blipFill>
          <a:blip r:embed="rId5"/>
          <a:stretch>
            <a:fillRect/>
          </a:stretch>
        </p:blipFill>
        <p:spPr>
          <a:xfrm>
            <a:off x="330544" y="229973"/>
            <a:ext cx="4559494" cy="684427"/>
          </a:xfrm>
          <a:prstGeom prst="rect">
            <a:avLst/>
          </a:prstGeom>
        </p:spPr>
      </p:pic>
    </p:spTree>
    <p:extLst>
      <p:ext uri="{BB962C8B-B14F-4D97-AF65-F5344CB8AC3E}">
        <p14:creationId xmlns:p14="http://schemas.microsoft.com/office/powerpoint/2010/main" val="181783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203B8924-B5FE-2146-9294-5F385F1B02CB}"/>
              </a:ext>
            </a:extLst>
          </p:cNvPr>
          <p:cNvSpPr>
            <a:spLocks noGrp="1"/>
          </p:cNvSpPr>
          <p:nvPr>
            <p:ph type="sldNum" sz="quarter" idx="12"/>
          </p:nvPr>
        </p:nvSpPr>
        <p:spPr/>
        <p:txBody>
          <a:bodyPr/>
          <a:lstStyle/>
          <a:p>
            <a:fld id="{134963C9-8782-3D49-8550-AD3256CD0CA3}" type="slidenum">
              <a:rPr lang="en-US" smtClean="0"/>
              <a:t>‹#›</a:t>
            </a:fld>
            <a:endParaRPr lang="en-US"/>
          </a:p>
        </p:txBody>
      </p:sp>
      <p:sp>
        <p:nvSpPr>
          <p:cNvPr id="21" name="Content Placeholder 2">
            <a:extLst>
              <a:ext uri="{FF2B5EF4-FFF2-40B4-BE49-F238E27FC236}">
                <a16:creationId xmlns:a16="http://schemas.microsoft.com/office/drawing/2014/main" id="{7667B37E-0EF8-A047-B358-ADD790418758}"/>
              </a:ext>
            </a:extLst>
          </p:cNvPr>
          <p:cNvSpPr>
            <a:spLocks noGrp="1"/>
          </p:cNvSpPr>
          <p:nvPr>
            <p:ph idx="1"/>
          </p:nvPr>
        </p:nvSpPr>
        <p:spPr>
          <a:xfrm>
            <a:off x="838200" y="1690778"/>
            <a:ext cx="9125648" cy="4833848"/>
          </a:xfrm>
        </p:spPr>
        <p:txBody>
          <a:bodyPr/>
          <a:lstStyle>
            <a:lvl1pPr>
              <a:defRPr>
                <a:solidFill>
                  <a:srgbClr val="484848"/>
                </a:solidFill>
                <a:latin typeface="Arial" panose="020B0604020202020204" pitchFamily="34" charset="0"/>
                <a:cs typeface="Arial" panose="020B0604020202020204" pitchFamily="34" charset="0"/>
              </a:defRPr>
            </a:lvl1pPr>
            <a:lvl2pPr>
              <a:defRPr>
                <a:solidFill>
                  <a:srgbClr val="484848"/>
                </a:solidFill>
                <a:latin typeface="Arial" panose="020B0604020202020204" pitchFamily="34" charset="0"/>
                <a:cs typeface="Arial" panose="020B0604020202020204" pitchFamily="34" charset="0"/>
              </a:defRPr>
            </a:lvl2pPr>
            <a:lvl3pPr>
              <a:defRPr>
                <a:solidFill>
                  <a:srgbClr val="484848"/>
                </a:solidFill>
                <a:latin typeface="Arial" panose="020B0604020202020204" pitchFamily="34" charset="0"/>
                <a:cs typeface="Arial" panose="020B0604020202020204" pitchFamily="34" charset="0"/>
              </a:defRPr>
            </a:lvl3pPr>
            <a:lvl4pPr>
              <a:defRPr>
                <a:solidFill>
                  <a:srgbClr val="484848"/>
                </a:solidFill>
                <a:latin typeface="Arial" panose="020B0604020202020204" pitchFamily="34" charset="0"/>
                <a:cs typeface="Arial" panose="020B0604020202020204" pitchFamily="34" charset="0"/>
              </a:defRPr>
            </a:lvl4pPr>
            <a:lvl5pPr>
              <a:defRPr>
                <a:solidFill>
                  <a:srgbClr val="48484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21">
            <a:extLst>
              <a:ext uri="{FF2B5EF4-FFF2-40B4-BE49-F238E27FC236}">
                <a16:creationId xmlns:a16="http://schemas.microsoft.com/office/drawing/2014/main" id="{8CCDBD0A-E848-CA43-A5FD-F76A77C35D3E}"/>
              </a:ext>
            </a:extLst>
          </p:cNvPr>
          <p:cNvSpPr/>
          <p:nvPr userDrawn="1"/>
        </p:nvSpPr>
        <p:spPr>
          <a:xfrm>
            <a:off x="10235120" y="0"/>
            <a:ext cx="1956880" cy="1615440"/>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AFDF62F-6C94-5D41-9940-7CF7C884DEEE}"/>
              </a:ext>
            </a:extLst>
          </p:cNvPr>
          <p:cNvSpPr/>
          <p:nvPr userDrawn="1"/>
        </p:nvSpPr>
        <p:spPr>
          <a:xfrm>
            <a:off x="10235120" y="1614067"/>
            <a:ext cx="1956880" cy="5239108"/>
          </a:xfrm>
          <a:prstGeom prst="rect">
            <a:avLst/>
          </a:prstGeom>
          <a:solidFill>
            <a:srgbClr val="2F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23DA7670-0D7F-894B-8C63-ED33605CB89C}"/>
              </a:ext>
            </a:extLst>
          </p:cNvPr>
          <p:cNvPicPr>
            <a:picLocks noChangeAspect="1"/>
          </p:cNvPicPr>
          <p:nvPr userDrawn="1"/>
        </p:nvPicPr>
        <p:blipFill>
          <a:blip r:embed="rId2"/>
          <a:stretch>
            <a:fillRect/>
          </a:stretch>
        </p:blipFill>
        <p:spPr>
          <a:xfrm>
            <a:off x="11625072" y="6379928"/>
            <a:ext cx="431800" cy="355600"/>
          </a:xfrm>
          <a:prstGeom prst="rect">
            <a:avLst/>
          </a:prstGeom>
        </p:spPr>
      </p:pic>
      <p:sp>
        <p:nvSpPr>
          <p:cNvPr id="20" name="Title 1">
            <a:extLst>
              <a:ext uri="{FF2B5EF4-FFF2-40B4-BE49-F238E27FC236}">
                <a16:creationId xmlns:a16="http://schemas.microsoft.com/office/drawing/2014/main" id="{2DAADC7F-18AD-0E4F-8435-AD2BFB7F6FA4}"/>
              </a:ext>
            </a:extLst>
          </p:cNvPr>
          <p:cNvSpPr>
            <a:spLocks noGrp="1"/>
          </p:cNvSpPr>
          <p:nvPr>
            <p:ph type="title"/>
          </p:nvPr>
        </p:nvSpPr>
        <p:spPr>
          <a:xfrm>
            <a:off x="838200" y="409895"/>
            <a:ext cx="9125648" cy="957263"/>
          </a:xfrm>
        </p:spPr>
        <p:txBody>
          <a:bodyPr>
            <a:normAutofit/>
          </a:bodyPr>
          <a:lstStyle>
            <a:lvl1pPr>
              <a:defRPr sz="4000">
                <a:solidFill>
                  <a:srgbClr val="484848"/>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CB4263CE-35A8-1E42-B21D-9995A2CD5567}"/>
              </a:ext>
            </a:extLst>
          </p:cNvPr>
          <p:cNvPicPr>
            <a:picLocks noChangeAspect="1"/>
          </p:cNvPicPr>
          <p:nvPr userDrawn="1"/>
        </p:nvPicPr>
        <p:blipFill>
          <a:blip r:embed="rId3"/>
          <a:stretch>
            <a:fillRect/>
          </a:stretch>
        </p:blipFill>
        <p:spPr>
          <a:xfrm>
            <a:off x="10235120" y="1461"/>
            <a:ext cx="1956880" cy="2653990"/>
          </a:xfrm>
          <a:prstGeom prst="rect">
            <a:avLst/>
          </a:prstGeom>
        </p:spPr>
      </p:pic>
    </p:spTree>
    <p:extLst>
      <p:ext uri="{BB962C8B-B14F-4D97-AF65-F5344CB8AC3E}">
        <p14:creationId xmlns:p14="http://schemas.microsoft.com/office/powerpoint/2010/main" val="381863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51456" b="17746"/>
          <a:stretch/>
        </p:blipFill>
        <p:spPr>
          <a:xfrm rot="16200000">
            <a:off x="-2832461" y="2832460"/>
            <a:ext cx="6853175" cy="1188253"/>
          </a:xfrm>
          <a:prstGeom prst="rect">
            <a:avLst/>
          </a:prstGeom>
        </p:spPr>
      </p:pic>
      <p:sp>
        <p:nvSpPr>
          <p:cNvPr id="21" name="Content Placeholder 2">
            <a:extLst>
              <a:ext uri="{FF2B5EF4-FFF2-40B4-BE49-F238E27FC236}">
                <a16:creationId xmlns:a16="http://schemas.microsoft.com/office/drawing/2014/main" id="{7667B37E-0EF8-A047-B358-ADD790418758}"/>
              </a:ext>
            </a:extLst>
          </p:cNvPr>
          <p:cNvSpPr>
            <a:spLocks noGrp="1"/>
          </p:cNvSpPr>
          <p:nvPr>
            <p:ph idx="1"/>
          </p:nvPr>
        </p:nvSpPr>
        <p:spPr>
          <a:xfrm>
            <a:off x="5830498" y="2845942"/>
            <a:ext cx="5892799" cy="3378708"/>
          </a:xfrm>
        </p:spPr>
        <p:txBody>
          <a:bodyPr/>
          <a:lstStyle>
            <a:lvl1pPr>
              <a:defRPr>
                <a:solidFill>
                  <a:srgbClr val="484848"/>
                </a:solidFill>
                <a:latin typeface="Arial" panose="020B0604020202020204" pitchFamily="34" charset="0"/>
                <a:cs typeface="Arial" panose="020B0604020202020204" pitchFamily="34" charset="0"/>
              </a:defRPr>
            </a:lvl1pPr>
            <a:lvl2pPr>
              <a:defRPr>
                <a:solidFill>
                  <a:srgbClr val="484848"/>
                </a:solidFill>
                <a:latin typeface="Arial" panose="020B0604020202020204" pitchFamily="34" charset="0"/>
                <a:cs typeface="Arial" panose="020B0604020202020204" pitchFamily="34" charset="0"/>
              </a:defRPr>
            </a:lvl2pPr>
            <a:lvl3pPr>
              <a:defRPr>
                <a:solidFill>
                  <a:srgbClr val="484848"/>
                </a:solidFill>
                <a:latin typeface="Arial" panose="020B0604020202020204" pitchFamily="34" charset="0"/>
                <a:cs typeface="Arial" panose="020B0604020202020204" pitchFamily="34" charset="0"/>
              </a:defRPr>
            </a:lvl3pPr>
            <a:lvl4pPr>
              <a:defRPr>
                <a:solidFill>
                  <a:srgbClr val="484848"/>
                </a:solidFill>
                <a:latin typeface="Arial" panose="020B0604020202020204" pitchFamily="34" charset="0"/>
                <a:cs typeface="Arial" panose="020B0604020202020204" pitchFamily="34" charset="0"/>
              </a:defRPr>
            </a:lvl4pPr>
            <a:lvl5pPr>
              <a:defRPr>
                <a:solidFill>
                  <a:srgbClr val="48484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a:extLst>
              <a:ext uri="{FF2B5EF4-FFF2-40B4-BE49-F238E27FC236}">
                <a16:creationId xmlns:a16="http://schemas.microsoft.com/office/drawing/2014/main" id="{2DAADC7F-18AD-0E4F-8435-AD2BFB7F6FA4}"/>
              </a:ext>
            </a:extLst>
          </p:cNvPr>
          <p:cNvSpPr>
            <a:spLocks noGrp="1"/>
          </p:cNvSpPr>
          <p:nvPr>
            <p:ph type="title"/>
          </p:nvPr>
        </p:nvSpPr>
        <p:spPr>
          <a:xfrm>
            <a:off x="5830498" y="775629"/>
            <a:ext cx="5228903" cy="957263"/>
          </a:xfrm>
        </p:spPr>
        <p:txBody>
          <a:bodyPr>
            <a:normAutofit/>
          </a:bodyPr>
          <a:lstStyle>
            <a:lvl1pPr>
              <a:defRPr sz="4000">
                <a:solidFill>
                  <a:srgbClr val="48484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Slide Number Placeholder 8">
            <a:extLst>
              <a:ext uri="{FF2B5EF4-FFF2-40B4-BE49-F238E27FC236}">
                <a16:creationId xmlns:a16="http://schemas.microsoft.com/office/drawing/2014/main" id="{203B8924-B5FE-2146-9294-5F385F1B02CB}"/>
              </a:ext>
            </a:extLst>
          </p:cNvPr>
          <p:cNvSpPr>
            <a:spLocks noGrp="1"/>
          </p:cNvSpPr>
          <p:nvPr>
            <p:ph type="sldNum" sz="quarter" idx="12"/>
          </p:nvPr>
        </p:nvSpPr>
        <p:spPr/>
        <p:txBody>
          <a:bodyPr/>
          <a:lstStyle/>
          <a:p>
            <a:fld id="{134963C9-8782-3D49-8550-AD3256CD0CA3}" type="slidenum">
              <a:rPr lang="en-US" smtClean="0"/>
              <a:t>‹#›</a:t>
            </a:fld>
            <a:endParaRPr lang="en-US"/>
          </a:p>
        </p:txBody>
      </p:sp>
      <p:sp>
        <p:nvSpPr>
          <p:cNvPr id="13" name="Rectangle 12">
            <a:extLst>
              <a:ext uri="{FF2B5EF4-FFF2-40B4-BE49-F238E27FC236}">
                <a16:creationId xmlns:a16="http://schemas.microsoft.com/office/drawing/2014/main" id="{1AFDF62F-6C94-5D41-9940-7CF7C884DEEE}"/>
              </a:ext>
            </a:extLst>
          </p:cNvPr>
          <p:cNvSpPr/>
          <p:nvPr userDrawn="1"/>
        </p:nvSpPr>
        <p:spPr>
          <a:xfrm>
            <a:off x="516626" y="1191802"/>
            <a:ext cx="4797245" cy="4592549"/>
          </a:xfrm>
          <a:prstGeom prst="rect">
            <a:avLst/>
          </a:prstGeom>
          <a:solidFill>
            <a:srgbClr val="2F7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7667B37E-0EF8-A047-B358-ADD790418758}"/>
              </a:ext>
            </a:extLst>
          </p:cNvPr>
          <p:cNvSpPr>
            <a:spLocks noGrp="1"/>
          </p:cNvSpPr>
          <p:nvPr>
            <p:ph idx="14"/>
          </p:nvPr>
        </p:nvSpPr>
        <p:spPr>
          <a:xfrm>
            <a:off x="756510" y="1376736"/>
            <a:ext cx="4324448" cy="4243227"/>
          </a:xfrm>
        </p:spPr>
        <p:txBody>
          <a:bodyPr>
            <a:normAutofit/>
          </a:bodyPr>
          <a:lstStyle>
            <a:lvl1pPr marL="0" indent="0">
              <a:buNone/>
              <a:defRPr sz="1800">
                <a:solidFill>
                  <a:srgbClr val="09104A"/>
                </a:solidFill>
                <a:latin typeface="Arial" panose="020B0604020202020204" pitchFamily="34" charset="0"/>
                <a:cs typeface="Arial" panose="020B0604020202020204" pitchFamily="34" charset="0"/>
              </a:defRPr>
            </a:lvl1pPr>
            <a:lvl2pPr>
              <a:defRPr sz="1600">
                <a:solidFill>
                  <a:schemeClr val="bg1"/>
                </a:solidFill>
                <a:latin typeface="Arial" panose="020B0604020202020204" pitchFamily="34" charset="0"/>
                <a:cs typeface="Arial" panose="020B0604020202020204" pitchFamily="34" charset="0"/>
              </a:defRPr>
            </a:lvl2pPr>
            <a:lvl3pPr>
              <a:defRPr sz="1400">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endParaRPr lang="en-US" dirty="0"/>
          </a:p>
        </p:txBody>
      </p:sp>
      <p:sp>
        <p:nvSpPr>
          <p:cNvPr id="15" name="Content Placeholder 2">
            <a:extLst>
              <a:ext uri="{FF2B5EF4-FFF2-40B4-BE49-F238E27FC236}">
                <a16:creationId xmlns:a16="http://schemas.microsoft.com/office/drawing/2014/main" id="{7667B37E-0EF8-A047-B358-ADD790418758}"/>
              </a:ext>
            </a:extLst>
          </p:cNvPr>
          <p:cNvSpPr>
            <a:spLocks noGrp="1"/>
          </p:cNvSpPr>
          <p:nvPr>
            <p:ph idx="15" hasCustomPrompt="1"/>
          </p:nvPr>
        </p:nvSpPr>
        <p:spPr>
          <a:xfrm>
            <a:off x="5830497" y="1958856"/>
            <a:ext cx="5892799" cy="527558"/>
          </a:xfrm>
        </p:spPr>
        <p:txBody>
          <a:bodyPr/>
          <a:lstStyle>
            <a:lvl1pPr marL="0" indent="0">
              <a:buNone/>
              <a:defRPr>
                <a:solidFill>
                  <a:srgbClr val="484848"/>
                </a:solidFill>
                <a:latin typeface="Arial" panose="020B0604020202020204" pitchFamily="34" charset="0"/>
                <a:cs typeface="Arial" panose="020B0604020202020204" pitchFamily="34" charset="0"/>
              </a:defRPr>
            </a:lvl1pPr>
            <a:lvl2pPr>
              <a:defRPr>
                <a:solidFill>
                  <a:srgbClr val="484848"/>
                </a:solidFill>
                <a:latin typeface="Arial" panose="020B0604020202020204" pitchFamily="34" charset="0"/>
                <a:cs typeface="Arial" panose="020B0604020202020204" pitchFamily="34" charset="0"/>
              </a:defRPr>
            </a:lvl2pPr>
            <a:lvl3pPr>
              <a:defRPr>
                <a:solidFill>
                  <a:srgbClr val="484848"/>
                </a:solidFill>
                <a:latin typeface="Arial" panose="020B0604020202020204" pitchFamily="34" charset="0"/>
                <a:cs typeface="Arial" panose="020B0604020202020204" pitchFamily="34" charset="0"/>
              </a:defRPr>
            </a:lvl3pPr>
            <a:lvl4pPr>
              <a:defRPr>
                <a:solidFill>
                  <a:srgbClr val="484848"/>
                </a:solidFill>
                <a:latin typeface="Arial" panose="020B0604020202020204" pitchFamily="34" charset="0"/>
                <a:cs typeface="Arial" panose="020B0604020202020204" pitchFamily="34" charset="0"/>
              </a:defRPr>
            </a:lvl4pPr>
            <a:lvl5pPr>
              <a:defRPr>
                <a:solidFill>
                  <a:srgbClr val="484848"/>
                </a:solidFill>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434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34BED7D-33D0-8545-AE6A-070B703C698E}"/>
              </a:ext>
            </a:extLst>
          </p:cNvPr>
          <p:cNvSpPr>
            <a:spLocks noGrp="1"/>
          </p:cNvSpPr>
          <p:nvPr>
            <p:ph type="sldNum" sz="quarter" idx="12"/>
          </p:nvPr>
        </p:nvSpPr>
        <p:spPr/>
        <p:txBody>
          <a:bodyPr/>
          <a:lstStyle/>
          <a:p>
            <a:fld id="{134963C9-8782-3D49-8550-AD3256CD0CA3}" type="slidenum">
              <a:rPr lang="en-US" smtClean="0"/>
              <a:t>‹#›</a:t>
            </a:fld>
            <a:endParaRPr lang="en-US"/>
          </a:p>
        </p:txBody>
      </p:sp>
      <p:sp>
        <p:nvSpPr>
          <p:cNvPr id="8" name="Rectangle 7">
            <a:extLst>
              <a:ext uri="{FF2B5EF4-FFF2-40B4-BE49-F238E27FC236}">
                <a16:creationId xmlns:a16="http://schemas.microsoft.com/office/drawing/2014/main" id="{90DEF75D-A5EC-EA46-9834-92CBEF831BFC}"/>
              </a:ext>
            </a:extLst>
          </p:cNvPr>
          <p:cNvSpPr/>
          <p:nvPr userDrawn="1"/>
        </p:nvSpPr>
        <p:spPr>
          <a:xfrm>
            <a:off x="425821" y="261591"/>
            <a:ext cx="4105081" cy="2922374"/>
          </a:xfrm>
          <a:prstGeom prst="rect">
            <a:avLst/>
          </a:prstGeom>
          <a:solidFill>
            <a:srgbClr val="48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00D6CFC-BB05-0741-9F66-2161399A3BFD}"/>
              </a:ext>
            </a:extLst>
          </p:cNvPr>
          <p:cNvPicPr>
            <a:picLocks noChangeAspect="1"/>
          </p:cNvPicPr>
          <p:nvPr userDrawn="1"/>
        </p:nvPicPr>
        <p:blipFill>
          <a:blip r:embed="rId2"/>
          <a:stretch>
            <a:fillRect/>
          </a:stretch>
        </p:blipFill>
        <p:spPr>
          <a:xfrm>
            <a:off x="3930277" y="3183965"/>
            <a:ext cx="431800" cy="355600"/>
          </a:xfrm>
          <a:prstGeom prst="rect">
            <a:avLst/>
          </a:prstGeom>
        </p:spPr>
      </p:pic>
      <p:pic>
        <p:nvPicPr>
          <p:cNvPr id="19" name="Picture 18">
            <a:extLst>
              <a:ext uri="{FF2B5EF4-FFF2-40B4-BE49-F238E27FC236}">
                <a16:creationId xmlns:a16="http://schemas.microsoft.com/office/drawing/2014/main" id="{E72AA7E4-131E-7C49-961C-80A611E766C8}"/>
              </a:ext>
            </a:extLst>
          </p:cNvPr>
          <p:cNvPicPr>
            <a:picLocks noChangeAspect="1"/>
          </p:cNvPicPr>
          <p:nvPr userDrawn="1"/>
        </p:nvPicPr>
        <p:blipFill>
          <a:blip r:embed="rId2"/>
          <a:stretch>
            <a:fillRect/>
          </a:stretch>
        </p:blipFill>
        <p:spPr>
          <a:xfrm>
            <a:off x="10438653" y="3183965"/>
            <a:ext cx="431800" cy="355600"/>
          </a:xfrm>
          <a:prstGeom prst="rect">
            <a:avLst/>
          </a:prstGeom>
        </p:spPr>
      </p:pic>
      <p:sp>
        <p:nvSpPr>
          <p:cNvPr id="27" name="Content Placeholder 2">
            <a:extLst>
              <a:ext uri="{FF2B5EF4-FFF2-40B4-BE49-F238E27FC236}">
                <a16:creationId xmlns:a16="http://schemas.microsoft.com/office/drawing/2014/main" id="{7667B37E-0EF8-A047-B358-ADD790418758}"/>
              </a:ext>
            </a:extLst>
          </p:cNvPr>
          <p:cNvSpPr>
            <a:spLocks noGrp="1"/>
          </p:cNvSpPr>
          <p:nvPr>
            <p:ph idx="15" hasCustomPrompt="1"/>
          </p:nvPr>
        </p:nvSpPr>
        <p:spPr>
          <a:xfrm>
            <a:off x="425821" y="3629457"/>
            <a:ext cx="5553739" cy="3024784"/>
          </a:xfrm>
        </p:spPr>
        <p:txBody>
          <a:bodyPr>
            <a:normAutofit/>
          </a:bodyPr>
          <a:lstStyle>
            <a:lvl1pP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600">
                <a:solidFill>
                  <a:schemeClr val="tx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Content Placeholder 2">
            <a:extLst>
              <a:ext uri="{FF2B5EF4-FFF2-40B4-BE49-F238E27FC236}">
                <a16:creationId xmlns:a16="http://schemas.microsoft.com/office/drawing/2014/main" id="{7667B37E-0EF8-A047-B358-ADD790418758}"/>
              </a:ext>
            </a:extLst>
          </p:cNvPr>
          <p:cNvSpPr>
            <a:spLocks noGrp="1"/>
          </p:cNvSpPr>
          <p:nvPr>
            <p:ph idx="17" hasCustomPrompt="1"/>
          </p:nvPr>
        </p:nvSpPr>
        <p:spPr>
          <a:xfrm>
            <a:off x="6352298" y="3629457"/>
            <a:ext cx="5553739" cy="3024784"/>
          </a:xfrm>
        </p:spPr>
        <p:txBody>
          <a:bodyPr>
            <a:normAutofit/>
          </a:bodyPr>
          <a:lstStyle>
            <a:lvl1pP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600">
                <a:solidFill>
                  <a:schemeClr val="tx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t="18805" b="18024"/>
          <a:stretch/>
        </p:blipFill>
        <p:spPr>
          <a:xfrm>
            <a:off x="4866637" y="261591"/>
            <a:ext cx="6930278" cy="2917861"/>
          </a:xfrm>
          <a:prstGeom prst="rect">
            <a:avLst/>
          </a:prstGeom>
        </p:spPr>
      </p:pic>
      <p:sp>
        <p:nvSpPr>
          <p:cNvPr id="6" name="Title 5"/>
          <p:cNvSpPr>
            <a:spLocks noGrp="1"/>
          </p:cNvSpPr>
          <p:nvPr>
            <p:ph type="title"/>
          </p:nvPr>
        </p:nvSpPr>
        <p:spPr>
          <a:xfrm>
            <a:off x="669375" y="743967"/>
            <a:ext cx="3692702" cy="2039510"/>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22" name="Picture 21">
            <a:extLst>
              <a:ext uri="{FF2B5EF4-FFF2-40B4-BE49-F238E27FC236}">
                <a16:creationId xmlns:a16="http://schemas.microsoft.com/office/drawing/2014/main" id="{141CFBB1-F847-174A-8EAF-AD1E8FB15CC2}"/>
              </a:ext>
            </a:extLst>
          </p:cNvPr>
          <p:cNvPicPr>
            <a:picLocks noChangeAspect="1"/>
          </p:cNvPicPr>
          <p:nvPr userDrawn="1"/>
        </p:nvPicPr>
        <p:blipFill>
          <a:blip r:embed="rId4"/>
          <a:stretch>
            <a:fillRect/>
          </a:stretch>
        </p:blipFill>
        <p:spPr>
          <a:xfrm>
            <a:off x="2388359" y="261591"/>
            <a:ext cx="2147150" cy="2910097"/>
          </a:xfrm>
          <a:prstGeom prst="rect">
            <a:avLst/>
          </a:prstGeom>
        </p:spPr>
      </p:pic>
      <p:sp>
        <p:nvSpPr>
          <p:cNvPr id="16" name="Rectangle 15"/>
          <p:cNvSpPr/>
          <p:nvPr userDrawn="1"/>
        </p:nvSpPr>
        <p:spPr>
          <a:xfrm>
            <a:off x="4866637" y="261591"/>
            <a:ext cx="6930278" cy="2910097"/>
          </a:xfrm>
          <a:prstGeom prst="rect">
            <a:avLst/>
          </a:prstGeom>
          <a:solidFill>
            <a:srgbClr val="2B71B8">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861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3644"/>
          </a:xfrm>
          <a:prstGeom prst="rect">
            <a:avLst/>
          </a:prstGeom>
        </p:spPr>
      </p:pic>
      <p:sp>
        <p:nvSpPr>
          <p:cNvPr id="8" name="Rectangle 7">
            <a:extLst>
              <a:ext uri="{FF2B5EF4-FFF2-40B4-BE49-F238E27FC236}">
                <a16:creationId xmlns:a16="http://schemas.microsoft.com/office/drawing/2014/main" id="{3B653171-643F-D042-A4D5-55A21B1D2A3E}"/>
              </a:ext>
            </a:extLst>
          </p:cNvPr>
          <p:cNvSpPr/>
          <p:nvPr userDrawn="1"/>
        </p:nvSpPr>
        <p:spPr>
          <a:xfrm>
            <a:off x="0" y="0"/>
            <a:ext cx="12201527" cy="6858000"/>
          </a:xfrm>
          <a:prstGeom prst="rect">
            <a:avLst/>
          </a:prstGeom>
          <a:solidFill>
            <a:srgbClr val="1F4D7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5587CE-88AF-1D4C-969A-907F0CDBB8F3}"/>
              </a:ext>
            </a:extLst>
          </p:cNvPr>
          <p:cNvSpPr>
            <a:spLocks noGrp="1"/>
          </p:cNvSpPr>
          <p:nvPr>
            <p:ph type="ctrTitle"/>
          </p:nvPr>
        </p:nvSpPr>
        <p:spPr>
          <a:xfrm>
            <a:off x="330544" y="1447722"/>
            <a:ext cx="9144000" cy="1277937"/>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6BD19965-B15B-9242-88A6-05A1345D1E65}"/>
              </a:ext>
            </a:extLst>
          </p:cNvPr>
          <p:cNvSpPr>
            <a:spLocks noGrp="1"/>
          </p:cNvSpPr>
          <p:nvPr>
            <p:ph type="dt" sz="half" idx="10"/>
          </p:nvPr>
        </p:nvSpPr>
        <p:spPr>
          <a:xfrm>
            <a:off x="419099" y="4848226"/>
            <a:ext cx="8105776" cy="1043702"/>
          </a:xfrm>
          <a:prstGeom prst="rect">
            <a:avLst/>
          </a:prstGeom>
        </p:spPr>
        <p:txBody>
          <a:bodyPr/>
          <a:lstStyle>
            <a:lvl1pPr>
              <a:spcBef>
                <a:spcPts val="400"/>
              </a:spcBef>
              <a:defRPr sz="1800">
                <a:solidFill>
                  <a:schemeClr val="bg1"/>
                </a:solidFill>
                <a:latin typeface="Arial" panose="020B0604020202020204" pitchFamily="34" charset="0"/>
                <a:cs typeface="Arial" panose="020B0604020202020204" pitchFamily="34" charset="0"/>
              </a:defRPr>
            </a:lvl1pPr>
          </a:lstStyle>
          <a:p>
            <a:r>
              <a:rPr lang="en-US" dirty="0"/>
              <a:t>Presenter Names</a:t>
            </a:r>
          </a:p>
          <a:p>
            <a:r>
              <a:rPr lang="en-US" dirty="0"/>
              <a:t>Date</a:t>
            </a:r>
          </a:p>
        </p:txBody>
      </p:sp>
      <p:pic>
        <p:nvPicPr>
          <p:cNvPr id="9" name="Picture 8">
            <a:extLst>
              <a:ext uri="{FF2B5EF4-FFF2-40B4-BE49-F238E27FC236}">
                <a16:creationId xmlns:a16="http://schemas.microsoft.com/office/drawing/2014/main" id="{CB4263CE-35A8-1E42-B21D-9995A2CD5567}"/>
              </a:ext>
            </a:extLst>
          </p:cNvPr>
          <p:cNvPicPr>
            <a:picLocks noChangeAspect="1"/>
          </p:cNvPicPr>
          <p:nvPr userDrawn="1"/>
        </p:nvPicPr>
        <p:blipFill>
          <a:blip r:embed="rId3"/>
          <a:stretch>
            <a:fillRect/>
          </a:stretch>
        </p:blipFill>
        <p:spPr>
          <a:xfrm>
            <a:off x="9587475" y="3325654"/>
            <a:ext cx="2604525" cy="3532346"/>
          </a:xfrm>
          <a:prstGeom prst="rect">
            <a:avLst/>
          </a:prstGeom>
        </p:spPr>
      </p:pic>
      <p:pic>
        <p:nvPicPr>
          <p:cNvPr id="10" name="Picture 9">
            <a:extLst>
              <a:ext uri="{FF2B5EF4-FFF2-40B4-BE49-F238E27FC236}">
                <a16:creationId xmlns:a16="http://schemas.microsoft.com/office/drawing/2014/main" id="{DC0BF41B-321F-6347-941C-EEF96C5A5F99}"/>
              </a:ext>
            </a:extLst>
          </p:cNvPr>
          <p:cNvPicPr>
            <a:picLocks noChangeAspect="1"/>
          </p:cNvPicPr>
          <p:nvPr userDrawn="1"/>
        </p:nvPicPr>
        <p:blipFill>
          <a:blip r:embed="rId4"/>
          <a:stretch>
            <a:fillRect/>
          </a:stretch>
        </p:blipFill>
        <p:spPr>
          <a:xfrm>
            <a:off x="330544" y="229973"/>
            <a:ext cx="4559494" cy="684427"/>
          </a:xfrm>
          <a:prstGeom prst="rect">
            <a:avLst/>
          </a:prstGeom>
        </p:spPr>
      </p:pic>
      <p:sp>
        <p:nvSpPr>
          <p:cNvPr id="11" name="Footer Placeholder 4">
            <a:extLst>
              <a:ext uri="{FF2B5EF4-FFF2-40B4-BE49-F238E27FC236}">
                <a16:creationId xmlns:a16="http://schemas.microsoft.com/office/drawing/2014/main" id="{CB27FE13-F81D-C84F-8B2B-4D9935B36466}"/>
              </a:ext>
            </a:extLst>
          </p:cNvPr>
          <p:cNvSpPr>
            <a:spLocks noGrp="1"/>
          </p:cNvSpPr>
          <p:nvPr>
            <p:ph type="ftr" sz="quarter" idx="11"/>
          </p:nvPr>
        </p:nvSpPr>
        <p:spPr>
          <a:xfrm>
            <a:off x="419099" y="6298161"/>
            <a:ext cx="7134225" cy="471487"/>
          </a:xfrm>
        </p:spPr>
        <p:txBody>
          <a:bodyPr/>
          <a:lstStyle>
            <a:lvl1pPr algn="l">
              <a:defRPr sz="900">
                <a:solidFill>
                  <a:schemeClr val="bg1"/>
                </a:solidFill>
                <a:latin typeface="Arial" panose="020B0604020202020204" pitchFamily="34" charset="0"/>
                <a:cs typeface="Arial" panose="020B0604020202020204" pitchFamily="34" charset="0"/>
              </a:defRPr>
            </a:lvl1pPr>
          </a:lstStyle>
          <a:p>
            <a:r>
              <a:rPr lang="en-US" dirty="0"/>
              <a:t>© Warner Norcross + Judd LL</a:t>
            </a:r>
            <a:r>
              <a:rPr lang="en-US" spc="-100" dirty="0"/>
              <a:t>P</a:t>
            </a:r>
          </a:p>
          <a:p>
            <a:r>
              <a:rPr lang="en-US" dirty="0"/>
              <a:t>This presentation is subject to attorney-client and work product privileges.</a:t>
            </a:r>
          </a:p>
          <a:p>
            <a:endParaRPr lang="en-US" dirty="0"/>
          </a:p>
        </p:txBody>
      </p:sp>
    </p:spTree>
    <p:extLst>
      <p:ext uri="{BB962C8B-B14F-4D97-AF65-F5344CB8AC3E}">
        <p14:creationId xmlns:p14="http://schemas.microsoft.com/office/powerpoint/2010/main" val="399801868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3644"/>
          </a:xfrm>
          <a:prstGeom prst="rect">
            <a:avLst/>
          </a:prstGeom>
        </p:spPr>
      </p:pic>
      <p:sp>
        <p:nvSpPr>
          <p:cNvPr id="8" name="Rectangle 7">
            <a:extLst>
              <a:ext uri="{FF2B5EF4-FFF2-40B4-BE49-F238E27FC236}">
                <a16:creationId xmlns:a16="http://schemas.microsoft.com/office/drawing/2014/main" id="{3B653171-643F-D042-A4D5-55A21B1D2A3E}"/>
              </a:ext>
            </a:extLst>
          </p:cNvPr>
          <p:cNvSpPr/>
          <p:nvPr userDrawn="1"/>
        </p:nvSpPr>
        <p:spPr>
          <a:xfrm>
            <a:off x="0" y="0"/>
            <a:ext cx="12201527" cy="6858000"/>
          </a:xfrm>
          <a:prstGeom prst="rect">
            <a:avLst/>
          </a:prstGeom>
          <a:solidFill>
            <a:srgbClr val="1F4D7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5587CE-88AF-1D4C-969A-907F0CDBB8F3}"/>
              </a:ext>
            </a:extLst>
          </p:cNvPr>
          <p:cNvSpPr>
            <a:spLocks noGrp="1"/>
          </p:cNvSpPr>
          <p:nvPr>
            <p:ph type="ctrTitle"/>
          </p:nvPr>
        </p:nvSpPr>
        <p:spPr>
          <a:xfrm>
            <a:off x="330544" y="1447722"/>
            <a:ext cx="9144000" cy="1277937"/>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6BD19965-B15B-9242-88A6-05A1345D1E65}"/>
              </a:ext>
            </a:extLst>
          </p:cNvPr>
          <p:cNvSpPr>
            <a:spLocks noGrp="1"/>
          </p:cNvSpPr>
          <p:nvPr>
            <p:ph type="dt" sz="half" idx="10"/>
          </p:nvPr>
        </p:nvSpPr>
        <p:spPr>
          <a:xfrm>
            <a:off x="419099" y="4848226"/>
            <a:ext cx="8105776" cy="1043702"/>
          </a:xfrm>
          <a:prstGeom prst="rect">
            <a:avLst/>
          </a:prstGeom>
        </p:spPr>
        <p:txBody>
          <a:bodyPr/>
          <a:lstStyle>
            <a:lvl1pPr>
              <a:spcBef>
                <a:spcPts val="400"/>
              </a:spcBef>
              <a:defRPr sz="1800">
                <a:solidFill>
                  <a:schemeClr val="bg1"/>
                </a:solidFill>
                <a:latin typeface="Arial" panose="020B0604020202020204" pitchFamily="34" charset="0"/>
                <a:cs typeface="Arial" panose="020B0604020202020204" pitchFamily="34" charset="0"/>
              </a:defRPr>
            </a:lvl1pPr>
          </a:lstStyle>
          <a:p>
            <a:r>
              <a:rPr lang="en-US" dirty="0"/>
              <a:t>Presenter Names</a:t>
            </a:r>
          </a:p>
          <a:p>
            <a:r>
              <a:rPr lang="en-US" dirty="0"/>
              <a:t>Date</a:t>
            </a:r>
          </a:p>
        </p:txBody>
      </p:sp>
      <p:pic>
        <p:nvPicPr>
          <p:cNvPr id="9" name="Picture 8">
            <a:extLst>
              <a:ext uri="{FF2B5EF4-FFF2-40B4-BE49-F238E27FC236}">
                <a16:creationId xmlns:a16="http://schemas.microsoft.com/office/drawing/2014/main" id="{CB4263CE-35A8-1E42-B21D-9995A2CD5567}"/>
              </a:ext>
            </a:extLst>
          </p:cNvPr>
          <p:cNvPicPr>
            <a:picLocks noChangeAspect="1"/>
          </p:cNvPicPr>
          <p:nvPr userDrawn="1"/>
        </p:nvPicPr>
        <p:blipFill>
          <a:blip r:embed="rId3"/>
          <a:stretch>
            <a:fillRect/>
          </a:stretch>
        </p:blipFill>
        <p:spPr>
          <a:xfrm>
            <a:off x="9587475" y="3325654"/>
            <a:ext cx="2604525" cy="3532346"/>
          </a:xfrm>
          <a:prstGeom prst="rect">
            <a:avLst/>
          </a:prstGeom>
        </p:spPr>
      </p:pic>
      <p:pic>
        <p:nvPicPr>
          <p:cNvPr id="10" name="Picture 9">
            <a:extLst>
              <a:ext uri="{FF2B5EF4-FFF2-40B4-BE49-F238E27FC236}">
                <a16:creationId xmlns:a16="http://schemas.microsoft.com/office/drawing/2014/main" id="{DC0BF41B-321F-6347-941C-EEF96C5A5F99}"/>
              </a:ext>
            </a:extLst>
          </p:cNvPr>
          <p:cNvPicPr>
            <a:picLocks noChangeAspect="1"/>
          </p:cNvPicPr>
          <p:nvPr userDrawn="1"/>
        </p:nvPicPr>
        <p:blipFill>
          <a:blip r:embed="rId4"/>
          <a:stretch>
            <a:fillRect/>
          </a:stretch>
        </p:blipFill>
        <p:spPr>
          <a:xfrm>
            <a:off x="330544" y="229973"/>
            <a:ext cx="4559494" cy="684427"/>
          </a:xfrm>
          <a:prstGeom prst="rect">
            <a:avLst/>
          </a:prstGeom>
        </p:spPr>
      </p:pic>
      <p:sp>
        <p:nvSpPr>
          <p:cNvPr id="11" name="Footer Placeholder 4">
            <a:extLst>
              <a:ext uri="{FF2B5EF4-FFF2-40B4-BE49-F238E27FC236}">
                <a16:creationId xmlns:a16="http://schemas.microsoft.com/office/drawing/2014/main" id="{CB27FE13-F81D-C84F-8B2B-4D9935B36466}"/>
              </a:ext>
            </a:extLst>
          </p:cNvPr>
          <p:cNvSpPr>
            <a:spLocks noGrp="1"/>
          </p:cNvSpPr>
          <p:nvPr>
            <p:ph type="ftr" sz="quarter" idx="11"/>
          </p:nvPr>
        </p:nvSpPr>
        <p:spPr>
          <a:xfrm>
            <a:off x="419099" y="6298161"/>
            <a:ext cx="7134225" cy="471487"/>
          </a:xfrm>
        </p:spPr>
        <p:txBody>
          <a:bodyPr/>
          <a:lstStyle>
            <a:lvl1pPr algn="l">
              <a:defRPr sz="900">
                <a:solidFill>
                  <a:schemeClr val="bg1"/>
                </a:solidFill>
                <a:latin typeface="Arial" panose="020B0604020202020204" pitchFamily="34" charset="0"/>
                <a:cs typeface="Arial" panose="020B0604020202020204" pitchFamily="34" charset="0"/>
              </a:defRPr>
            </a:lvl1pPr>
          </a:lstStyle>
          <a:p>
            <a:r>
              <a:rPr lang="en-US" dirty="0"/>
              <a:t>© Warner Norcross + Judd LL</a:t>
            </a:r>
            <a:r>
              <a:rPr lang="en-US" spc="-100" dirty="0"/>
              <a:t>P</a:t>
            </a:r>
          </a:p>
          <a:p>
            <a:r>
              <a:rPr lang="en-US" dirty="0"/>
              <a:t>This presentation is for internal use only.</a:t>
            </a:r>
          </a:p>
          <a:p>
            <a:endParaRPr lang="en-US" dirty="0"/>
          </a:p>
        </p:txBody>
      </p:sp>
    </p:spTree>
    <p:extLst>
      <p:ext uri="{BB962C8B-B14F-4D97-AF65-F5344CB8AC3E}">
        <p14:creationId xmlns:p14="http://schemas.microsoft.com/office/powerpoint/2010/main" val="4267314879"/>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9C8AD1-9DFF-E448-BB25-FA2D05E86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D4E99-95A8-AB42-8AFB-994EB18D28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C4822D-E336-8944-8C46-5476DB99A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62311-53BA-7643-A6D4-8CECC2BD925F}" type="datetimeFigureOut">
              <a:rPr lang="en-US" smtClean="0"/>
              <a:t>1/24/2024</a:t>
            </a:fld>
            <a:endParaRPr lang="en-US"/>
          </a:p>
        </p:txBody>
      </p:sp>
      <p:sp>
        <p:nvSpPr>
          <p:cNvPr id="5" name="Footer Placeholder 4">
            <a:extLst>
              <a:ext uri="{FF2B5EF4-FFF2-40B4-BE49-F238E27FC236}">
                <a16:creationId xmlns:a16="http://schemas.microsoft.com/office/drawing/2014/main" id="{6B736B15-C6EF-A54A-BD3B-0D7A81B8B0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7BCC29-5921-F145-821A-08AB4D216E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963C9-8782-3D49-8550-AD3256CD0CA3}" type="slidenum">
              <a:rPr lang="en-US" smtClean="0"/>
              <a:t>‹#›</a:t>
            </a:fld>
            <a:endParaRPr lang="en-US"/>
          </a:p>
        </p:txBody>
      </p:sp>
    </p:spTree>
    <p:extLst>
      <p:ext uri="{BB962C8B-B14F-4D97-AF65-F5344CB8AC3E}">
        <p14:creationId xmlns:p14="http://schemas.microsoft.com/office/powerpoint/2010/main" val="1927167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2" r:id="rId5"/>
    <p:sldLayoutId id="2147483661" r:id="rId6"/>
    <p:sldLayoutId id="214748365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9C8AD1-9DFF-E448-BB25-FA2D05E86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D4E99-95A8-AB42-8AFB-994EB18D28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736B15-C6EF-A54A-BD3B-0D7A81B8B0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7BCC29-5921-F145-821A-08AB4D216E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963C9-8782-3D49-8550-AD3256CD0CA3}" type="slidenum">
              <a:rPr lang="en-US" smtClean="0"/>
              <a:t>‹#›</a:t>
            </a:fld>
            <a:endParaRPr lang="en-US"/>
          </a:p>
        </p:txBody>
      </p:sp>
      <p:sp>
        <p:nvSpPr>
          <p:cNvPr id="7" name="TextBox 6">
            <a:extLst>
              <a:ext uri="{FF2B5EF4-FFF2-40B4-BE49-F238E27FC236}">
                <a16:creationId xmlns:a16="http://schemas.microsoft.com/office/drawing/2014/main" id="{A09B5FDA-0443-4E86-A55C-241147EC60CB}"/>
              </a:ext>
            </a:extLst>
          </p:cNvPr>
          <p:cNvSpPr txBox="1"/>
          <p:nvPr userDrawn="1"/>
        </p:nvSpPr>
        <p:spPr>
          <a:xfrm>
            <a:off x="385414" y="6415801"/>
            <a:ext cx="3653186" cy="24622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1B3466"/>
                </a:solidFill>
                <a:latin typeface="Arial" panose="020B0604020202020204" pitchFamily="34" charset="0"/>
                <a:cs typeface="Arial" panose="020B0604020202020204" pitchFamily="34" charset="0"/>
              </a:rPr>
              <a:t>© 2023 Warner Norcross + Judd LLP</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1B3466"/>
                </a:solidFill>
                <a:latin typeface="Arial" panose="020B0604020202020204" pitchFamily="34" charset="0"/>
                <a:cs typeface="Arial" panose="020B0604020202020204" pitchFamily="34" charset="0"/>
              </a:rPr>
              <a:t>This presentation is an attorney-client work product privilege.</a:t>
            </a:r>
          </a:p>
        </p:txBody>
      </p:sp>
    </p:spTree>
    <p:extLst>
      <p:ext uri="{BB962C8B-B14F-4D97-AF65-F5344CB8AC3E}">
        <p14:creationId xmlns:p14="http://schemas.microsoft.com/office/powerpoint/2010/main" val="4002439439"/>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9C8AD1-9DFF-E448-BB25-FA2D05E86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D4E99-95A8-AB42-8AFB-994EB18D28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736B15-C6EF-A54A-BD3B-0D7A81B8B0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7BCC29-5921-F145-821A-08AB4D216E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963C9-8782-3D49-8550-AD3256CD0CA3}" type="slidenum">
              <a:rPr lang="en-US" smtClean="0"/>
              <a:t>‹#›</a:t>
            </a:fld>
            <a:endParaRPr lang="en-US"/>
          </a:p>
        </p:txBody>
      </p:sp>
      <p:sp>
        <p:nvSpPr>
          <p:cNvPr id="7" name="TextBox 6">
            <a:extLst>
              <a:ext uri="{FF2B5EF4-FFF2-40B4-BE49-F238E27FC236}">
                <a16:creationId xmlns:a16="http://schemas.microsoft.com/office/drawing/2014/main" id="{A09B5FDA-0443-4E86-A55C-241147EC60CB}"/>
              </a:ext>
            </a:extLst>
          </p:cNvPr>
          <p:cNvSpPr txBox="1"/>
          <p:nvPr userDrawn="1"/>
        </p:nvSpPr>
        <p:spPr>
          <a:xfrm>
            <a:off x="538530" y="6415801"/>
            <a:ext cx="3653186" cy="246221"/>
          </a:xfrm>
          <a:prstGeom prst="rect">
            <a:avLst/>
          </a:prstGeom>
          <a:noFill/>
        </p:spPr>
        <p:txBody>
          <a:bodyPr wrap="square" lIns="0" tIns="0" rIns="0" bIns="0" rtlCol="0">
            <a:spAutoFit/>
          </a:bodyPr>
          <a:lstStyle/>
          <a:p>
            <a:r>
              <a:rPr kumimoji="0" lang="en-US" sz="800" b="0" i="0" u="none" strike="noStrike" kern="1200" cap="none" spc="0" normalizeH="0" baseline="0" noProof="0" dirty="0">
                <a:ln>
                  <a:noFill/>
                </a:ln>
                <a:solidFill>
                  <a:srgbClr val="1B3466"/>
                </a:solidFill>
                <a:effectLst/>
                <a:uLnTx/>
                <a:uFillTx/>
                <a:latin typeface="Arial" panose="020B0604020202020204"/>
                <a:ea typeface="+mn-ea"/>
                <a:cs typeface="+mn-cs"/>
              </a:rPr>
              <a:t>© </a:t>
            </a:r>
            <a:r>
              <a:rPr lang="en-US" sz="800" dirty="0">
                <a:solidFill>
                  <a:srgbClr val="1B3466"/>
                </a:solidFill>
                <a:latin typeface="Arial" panose="020B0604020202020204" pitchFamily="34" charset="0"/>
                <a:cs typeface="Arial" panose="020B0604020202020204" pitchFamily="34" charset="0"/>
              </a:rPr>
              <a:t>2023 Warner Norcross + Judd LLP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1B3466"/>
                </a:solidFill>
                <a:latin typeface="Arial" panose="020B0604020202020204" pitchFamily="34" charset="0"/>
                <a:cs typeface="Arial" panose="020B0604020202020204" pitchFamily="34" charset="0"/>
              </a:rPr>
              <a:t>This presentation is for</a:t>
            </a:r>
            <a:r>
              <a:rPr lang="en-US" sz="800" baseline="0" dirty="0">
                <a:solidFill>
                  <a:srgbClr val="1B3466"/>
                </a:solidFill>
                <a:latin typeface="Arial" panose="020B0604020202020204" pitchFamily="34" charset="0"/>
                <a:cs typeface="Arial" panose="020B0604020202020204" pitchFamily="34" charset="0"/>
              </a:rPr>
              <a:t> internal use only.</a:t>
            </a:r>
            <a:endParaRPr lang="en-US" sz="800" dirty="0">
              <a:solidFill>
                <a:srgbClr val="1B34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186762"/>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mailto:lmorris@wnj.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9461" y="2402073"/>
            <a:ext cx="8690166" cy="1409188"/>
          </a:xfrm>
        </p:spPr>
        <p:txBody>
          <a:bodyPr>
            <a:noAutofit/>
          </a:bodyPr>
          <a:lstStyle/>
          <a:p>
            <a:r>
              <a:rPr lang="en-US" sz="4400" b="0" dirty="0"/>
              <a:t>Practical Aspects of Late-in-Life Marriages and Divorces</a:t>
            </a:r>
          </a:p>
        </p:txBody>
      </p:sp>
      <p:sp>
        <p:nvSpPr>
          <p:cNvPr id="4" name="Footer Placeholder 3"/>
          <p:cNvSpPr>
            <a:spLocks noGrp="1"/>
          </p:cNvSpPr>
          <p:nvPr>
            <p:ph type="ftr" sz="quarter" idx="11"/>
          </p:nvPr>
        </p:nvSpPr>
        <p:spPr/>
        <p:txBody>
          <a:bodyPr/>
          <a:lstStyle/>
          <a:p>
            <a:r>
              <a:rPr lang="en-US" dirty="0"/>
              <a:t>© Warner Norcross + Judd LL</a:t>
            </a:r>
            <a:r>
              <a:rPr lang="en-US" spc="-100" dirty="0"/>
              <a:t>P</a:t>
            </a:r>
          </a:p>
          <a:p>
            <a:r>
              <a:rPr lang="en-US" dirty="0"/>
              <a:t>These materials are for educational use only. This is not legal advice and does not create an attorney-client relationship.</a:t>
            </a:r>
          </a:p>
          <a:p>
            <a:endParaRPr lang="en-US" dirty="0"/>
          </a:p>
        </p:txBody>
      </p:sp>
      <p:sp>
        <p:nvSpPr>
          <p:cNvPr id="5" name="Title 1"/>
          <p:cNvSpPr txBox="1">
            <a:spLocks/>
          </p:cNvSpPr>
          <p:nvPr/>
        </p:nvSpPr>
        <p:spPr>
          <a:xfrm>
            <a:off x="1039461" y="4963798"/>
            <a:ext cx="8690166" cy="9569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r>
              <a:rPr lang="en-US" sz="3200" b="0" dirty="0"/>
              <a:t>Laura E. Morris</a:t>
            </a:r>
          </a:p>
          <a:p>
            <a:r>
              <a:rPr lang="en-US" sz="2400" b="0" dirty="0"/>
              <a:t>Partner, Warner Norcross + Judd </a:t>
            </a:r>
          </a:p>
          <a:p>
            <a:r>
              <a:rPr lang="en-US" sz="2400" b="0" dirty="0"/>
              <a:t>Trial Attorney</a:t>
            </a:r>
          </a:p>
          <a:p>
            <a:r>
              <a:rPr lang="en-US" sz="2400" b="0" dirty="0"/>
              <a:t>January 25, 2024</a:t>
            </a:r>
          </a:p>
        </p:txBody>
      </p:sp>
      <p:sp>
        <p:nvSpPr>
          <p:cNvPr id="3" name="Title 1">
            <a:extLst>
              <a:ext uri="{FF2B5EF4-FFF2-40B4-BE49-F238E27FC236}">
                <a16:creationId xmlns:a16="http://schemas.microsoft.com/office/drawing/2014/main" id="{52EB5D98-530D-ABB7-DE4F-66B234500EAD}"/>
              </a:ext>
            </a:extLst>
          </p:cNvPr>
          <p:cNvSpPr txBox="1">
            <a:spLocks/>
          </p:cNvSpPr>
          <p:nvPr/>
        </p:nvSpPr>
        <p:spPr>
          <a:xfrm>
            <a:off x="1039461" y="1419467"/>
            <a:ext cx="9554198" cy="9569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r>
              <a:rPr lang="en-US" sz="3200" b="0" dirty="0"/>
              <a:t>Great Lakes Bay Estate Planning Council Meeting</a:t>
            </a:r>
            <a:endParaRPr lang="en-US" sz="2400" b="0" dirty="0"/>
          </a:p>
        </p:txBody>
      </p:sp>
    </p:spTree>
    <p:extLst>
      <p:ext uri="{BB962C8B-B14F-4D97-AF65-F5344CB8AC3E}">
        <p14:creationId xmlns:p14="http://schemas.microsoft.com/office/powerpoint/2010/main" val="1401650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When an individual applies for Medicaid, his/her spouse’s assets are analyzed and captured for eligibility purposes.</a:t>
            </a:r>
          </a:p>
          <a:p>
            <a:r>
              <a:rPr lang="en-US" dirty="0"/>
              <a:t>Complex eligibility rules and different methods for creative planning.</a:t>
            </a:r>
          </a:p>
          <a:p>
            <a:r>
              <a:rPr lang="en-US" dirty="0"/>
              <a:t>Separate maintenance order or divorce sometimes employed as tool to qualify a spouse for Medicaid.  </a:t>
            </a:r>
          </a:p>
          <a:p>
            <a:r>
              <a:rPr lang="en-US" dirty="0"/>
              <a:t>Tricky to accomplish and not always well received by the courts.  </a:t>
            </a:r>
          </a:p>
          <a:p>
            <a:r>
              <a:rPr lang="en-US" dirty="0"/>
              <a:t>But something to consider in the right circumstances and consult a Medicaid planner.  </a:t>
            </a:r>
          </a:p>
          <a:p>
            <a:endParaRPr lang="en-US" dirty="0"/>
          </a:p>
        </p:txBody>
      </p:sp>
      <p:sp>
        <p:nvSpPr>
          <p:cNvPr id="3" name="Title 2"/>
          <p:cNvSpPr>
            <a:spLocks noGrp="1"/>
          </p:cNvSpPr>
          <p:nvPr>
            <p:ph type="title"/>
          </p:nvPr>
        </p:nvSpPr>
        <p:spPr/>
        <p:txBody>
          <a:bodyPr/>
          <a:lstStyle/>
          <a:p>
            <a:r>
              <a:rPr lang="en-US" dirty="0"/>
              <a:t>Late-in-Life Divorce: Medicaid Planning</a:t>
            </a:r>
          </a:p>
        </p:txBody>
      </p:sp>
    </p:spTree>
    <p:extLst>
      <p:ext uri="{BB962C8B-B14F-4D97-AF65-F5344CB8AC3E}">
        <p14:creationId xmlns:p14="http://schemas.microsoft.com/office/powerpoint/2010/main" val="2299605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16567"/>
            <a:ext cx="9125648" cy="5060878"/>
          </a:xfrm>
        </p:spPr>
        <p:txBody>
          <a:bodyPr>
            <a:normAutofit fontScale="47500" lnSpcReduction="20000"/>
          </a:bodyPr>
          <a:lstStyle/>
          <a:p>
            <a:pPr marL="0" indent="0">
              <a:lnSpc>
                <a:spcPct val="120000"/>
              </a:lnSpc>
              <a:spcBef>
                <a:spcPts val="600"/>
              </a:spcBef>
              <a:buNone/>
            </a:pPr>
            <a:r>
              <a:rPr lang="en-US" sz="5100" dirty="0">
                <a:ea typeface="Times New Roman" panose="02020603050405020304" pitchFamily="18" charset="0"/>
              </a:rPr>
              <a:t>Agent under Durable Power of Attorney (DPOA):</a:t>
            </a:r>
          </a:p>
          <a:p>
            <a:pPr>
              <a:lnSpc>
                <a:spcPct val="120000"/>
              </a:lnSpc>
              <a:spcBef>
                <a:spcPts val="600"/>
              </a:spcBef>
            </a:pPr>
            <a:r>
              <a:rPr lang="en-US" sz="3300" dirty="0">
                <a:ea typeface="Times New Roman" panose="02020603050405020304" pitchFamily="18" charset="0"/>
              </a:rPr>
              <a:t>No case or statute in Michigan </a:t>
            </a:r>
            <a:r>
              <a:rPr lang="en-US" sz="3300" dirty="0">
                <a:effectLst/>
                <a:ea typeface="Times New Roman" panose="02020603050405020304" pitchFamily="18" charset="0"/>
              </a:rPr>
              <a:t>that directly addresses this issue.  </a:t>
            </a:r>
          </a:p>
          <a:p>
            <a:pPr>
              <a:lnSpc>
                <a:spcPct val="120000"/>
              </a:lnSpc>
              <a:spcBef>
                <a:spcPts val="600"/>
              </a:spcBef>
            </a:pPr>
            <a:r>
              <a:rPr lang="en-US" sz="3300" dirty="0">
                <a:effectLst/>
                <a:ea typeface="Times New Roman" panose="02020603050405020304" pitchFamily="18" charset="0"/>
              </a:rPr>
              <a:t>Numerous other states prohibit a DPOA from initiating or executing a Judgment of Divorce.  </a:t>
            </a:r>
          </a:p>
          <a:p>
            <a:pPr>
              <a:lnSpc>
                <a:spcPct val="120000"/>
              </a:lnSpc>
              <a:spcBef>
                <a:spcPts val="600"/>
              </a:spcBef>
            </a:pPr>
            <a:r>
              <a:rPr lang="en-US" sz="3300" dirty="0">
                <a:effectLst/>
                <a:ea typeface="Times New Roman" panose="02020603050405020304" pitchFamily="18" charset="0"/>
              </a:rPr>
              <a:t>However, Michigan permits a DPOA to prosecute a legal action, if specifically provided for in the agreement.</a:t>
            </a:r>
          </a:p>
          <a:p>
            <a:pPr>
              <a:lnSpc>
                <a:spcPct val="120000"/>
              </a:lnSpc>
              <a:spcBef>
                <a:spcPts val="600"/>
              </a:spcBef>
            </a:pPr>
            <a:r>
              <a:rPr lang="en-US" sz="3300" dirty="0">
                <a:effectLst/>
                <a:ea typeface="Times New Roman" panose="02020603050405020304" pitchFamily="18" charset="0"/>
              </a:rPr>
              <a:t>Ideally the DPOA would have some specific language specifically granting the attorney in fact the authority necessary to any sort of lawsuit, including a Judgment of Divorce. </a:t>
            </a:r>
          </a:p>
          <a:p>
            <a:pPr marL="457200" lvl="1" indent="0">
              <a:lnSpc>
                <a:spcPct val="120000"/>
              </a:lnSpc>
              <a:spcBef>
                <a:spcPts val="600"/>
              </a:spcBef>
              <a:buNone/>
            </a:pPr>
            <a:endParaRPr lang="en-US" sz="2600" dirty="0">
              <a:effectLst/>
              <a:ea typeface="Times New Roman" panose="02020603050405020304" pitchFamily="18" charset="0"/>
            </a:endParaRPr>
          </a:p>
          <a:p>
            <a:pPr marL="0" indent="0">
              <a:lnSpc>
                <a:spcPct val="120000"/>
              </a:lnSpc>
              <a:spcBef>
                <a:spcPts val="600"/>
              </a:spcBef>
              <a:buNone/>
            </a:pPr>
            <a:r>
              <a:rPr lang="en-US" sz="5100" dirty="0">
                <a:effectLst/>
                <a:ea typeface="Times New Roman" panose="02020603050405020304" pitchFamily="18" charset="0"/>
              </a:rPr>
              <a:t>Guardian or Conservator:</a:t>
            </a:r>
          </a:p>
          <a:p>
            <a:pPr>
              <a:lnSpc>
                <a:spcPct val="120000"/>
              </a:lnSpc>
              <a:spcBef>
                <a:spcPts val="600"/>
              </a:spcBef>
            </a:pPr>
            <a:r>
              <a:rPr lang="en-US" sz="3300" dirty="0">
                <a:effectLst/>
                <a:ea typeface="Times New Roman" panose="02020603050405020304" pitchFamily="18" charset="0"/>
              </a:rPr>
              <a:t>A guardian may initiate a divorce action. </a:t>
            </a:r>
            <a:r>
              <a:rPr lang="en-US" sz="3300" i="1" dirty="0">
                <a:effectLst/>
                <a:ea typeface="Times New Roman" panose="02020603050405020304" pitchFamily="18" charset="0"/>
              </a:rPr>
              <a:t>Burnett v Burnett</a:t>
            </a:r>
            <a:r>
              <a:rPr lang="en-US" sz="3300" dirty="0">
                <a:effectLst/>
                <a:ea typeface="Times New Roman" panose="02020603050405020304" pitchFamily="18" charset="0"/>
              </a:rPr>
              <a:t>, 300 Mich App 489, 834 NW2d 93 (2013); </a:t>
            </a:r>
            <a:r>
              <a:rPr lang="en-US" sz="3300" i="1" dirty="0">
                <a:effectLst/>
                <a:ea typeface="Times New Roman" panose="02020603050405020304" pitchFamily="18" charset="0"/>
              </a:rPr>
              <a:t>Houghton v Keller</a:t>
            </a:r>
            <a:r>
              <a:rPr lang="en-US" sz="3300" dirty="0">
                <a:effectLst/>
                <a:ea typeface="Times New Roman" panose="02020603050405020304" pitchFamily="18" charset="0"/>
              </a:rPr>
              <a:t>, 256 Mich App 336, 662 NW2d 854 (2003); </a:t>
            </a:r>
            <a:r>
              <a:rPr lang="en-US" sz="3300" i="1" dirty="0">
                <a:effectLst/>
                <a:ea typeface="Times New Roman" panose="02020603050405020304" pitchFamily="18" charset="0"/>
              </a:rPr>
              <a:t>Smith v Smith</a:t>
            </a:r>
            <a:r>
              <a:rPr lang="en-US" sz="3300" dirty="0">
                <a:effectLst/>
                <a:ea typeface="Times New Roman" panose="02020603050405020304" pitchFamily="18" charset="0"/>
              </a:rPr>
              <a:t>, 125 Mich App 164, 335 NW2d (1983).  </a:t>
            </a:r>
          </a:p>
          <a:p>
            <a:pPr>
              <a:lnSpc>
                <a:spcPct val="120000"/>
              </a:lnSpc>
              <a:spcBef>
                <a:spcPts val="600"/>
              </a:spcBef>
            </a:pPr>
            <a:r>
              <a:rPr lang="en-US" sz="3300" dirty="0">
                <a:effectLst/>
                <a:ea typeface="Times New Roman" panose="02020603050405020304" pitchFamily="18" charset="0"/>
              </a:rPr>
              <a:t>If the guardian also the conservator, the action should be filed by conservator.  MCR 2.201(E)(1)(a). </a:t>
            </a:r>
          </a:p>
          <a:p>
            <a:pPr>
              <a:lnSpc>
                <a:spcPct val="120000"/>
              </a:lnSpc>
              <a:spcBef>
                <a:spcPts val="600"/>
              </a:spcBef>
            </a:pPr>
            <a:r>
              <a:rPr lang="en-US" sz="3300" dirty="0">
                <a:effectLst/>
                <a:ea typeface="Times New Roman" panose="02020603050405020304" pitchFamily="18" charset="0"/>
              </a:rPr>
              <a:t>If no conservator appointed, the guardian should file the action as guardian and request appointment as next friend on behalf of the individual. MCR 2.201(E)(1)(b). </a:t>
            </a:r>
          </a:p>
          <a:p>
            <a:endParaRPr lang="en-US" dirty="0"/>
          </a:p>
        </p:txBody>
      </p:sp>
      <p:sp>
        <p:nvSpPr>
          <p:cNvPr id="3" name="Title 2"/>
          <p:cNvSpPr>
            <a:spLocks noGrp="1"/>
          </p:cNvSpPr>
          <p:nvPr>
            <p:ph type="title"/>
          </p:nvPr>
        </p:nvSpPr>
        <p:spPr/>
        <p:txBody>
          <a:bodyPr/>
          <a:lstStyle/>
          <a:p>
            <a:r>
              <a:rPr lang="en-US" dirty="0"/>
              <a:t>Who Can File for Divorce?</a:t>
            </a:r>
          </a:p>
        </p:txBody>
      </p:sp>
    </p:spTree>
    <p:extLst>
      <p:ext uri="{BB962C8B-B14F-4D97-AF65-F5344CB8AC3E}">
        <p14:creationId xmlns:p14="http://schemas.microsoft.com/office/powerpoint/2010/main" val="173806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Victim: vulnerable elderly adult.</a:t>
            </a:r>
          </a:p>
          <a:p>
            <a:r>
              <a:rPr lang="en-US" sz="2800" dirty="0"/>
              <a:t>Predator: younger person or caretaker.</a:t>
            </a:r>
          </a:p>
          <a:p>
            <a:r>
              <a:rPr lang="en-US" sz="2800" dirty="0"/>
              <a:t>Typically happens not long after the loss of a spouse or other caretaker.</a:t>
            </a:r>
          </a:p>
          <a:p>
            <a:r>
              <a:rPr lang="en-US" sz="2800" dirty="0"/>
              <a:t>Secret relationship or without support from the family.</a:t>
            </a:r>
          </a:p>
          <a:p>
            <a:r>
              <a:rPr lang="en-US" sz="2800" dirty="0"/>
              <a:t>Excessive spending, gifts, or debt incurred.</a:t>
            </a:r>
          </a:p>
          <a:p>
            <a:r>
              <a:rPr lang="en-US" sz="2800" dirty="0"/>
              <a:t>Living well beyond means.</a:t>
            </a:r>
          </a:p>
          <a:p>
            <a:r>
              <a:rPr lang="en-US" sz="2800" dirty="0"/>
              <a:t>Pressure for marriage or marriage happens.</a:t>
            </a:r>
          </a:p>
          <a:p>
            <a:endParaRPr lang="en-US" dirty="0"/>
          </a:p>
        </p:txBody>
      </p:sp>
      <p:sp>
        <p:nvSpPr>
          <p:cNvPr id="3" name="Title 2"/>
          <p:cNvSpPr>
            <a:spLocks noGrp="1"/>
          </p:cNvSpPr>
          <p:nvPr>
            <p:ph type="title"/>
          </p:nvPr>
        </p:nvSpPr>
        <p:spPr/>
        <p:txBody>
          <a:bodyPr>
            <a:normAutofit fontScale="90000"/>
          </a:bodyPr>
          <a:lstStyle/>
          <a:p>
            <a:r>
              <a:rPr lang="en-US" dirty="0"/>
              <a:t>Late-in-Life Marriage: Form of Elder Abuse</a:t>
            </a:r>
          </a:p>
        </p:txBody>
      </p:sp>
    </p:spTree>
    <p:extLst>
      <p:ext uri="{BB962C8B-B14F-4D97-AF65-F5344CB8AC3E}">
        <p14:creationId xmlns:p14="http://schemas.microsoft.com/office/powerpoint/2010/main" val="867875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nSpc>
                <a:spcPct val="120000"/>
              </a:lnSpc>
              <a:spcBef>
                <a:spcPts val="600"/>
              </a:spcBef>
            </a:pPr>
            <a:r>
              <a:rPr lang="en-US" dirty="0"/>
              <a:t>If at the time of a marriage a party was not capable in law of contracting, an individual admitted by the court as the party's next friend may bring an action to annul the marriage. MCL 552.35.</a:t>
            </a:r>
          </a:p>
          <a:p>
            <a:pPr>
              <a:lnSpc>
                <a:spcPct val="120000"/>
              </a:lnSpc>
              <a:spcBef>
                <a:spcPts val="600"/>
              </a:spcBef>
            </a:pPr>
            <a:r>
              <a:rPr lang="en-US" dirty="0"/>
              <a:t>“The well-settled test of mental capacity to contract, is whether the person in question possesses sufficient mind to understand, in a reasonable manner, the nature and effect of the act in which he is engaged. However, to avoid a contract it must appear not only that the person was of unsound mind or insane when it was made, but that the unsoundness or insanity was of such a character that he had no reasonable perception of the nature or terms of the contract.” </a:t>
            </a:r>
            <a:r>
              <a:rPr lang="en-US" i="1" dirty="0"/>
              <a:t>Howard v Howard</a:t>
            </a:r>
            <a:r>
              <a:rPr lang="en-US" dirty="0"/>
              <a:t>, 134 Mich App 391; 352 NW2d 280 (1984).  </a:t>
            </a:r>
          </a:p>
          <a:p>
            <a:pPr>
              <a:lnSpc>
                <a:spcPct val="120000"/>
              </a:lnSpc>
              <a:spcBef>
                <a:spcPts val="600"/>
              </a:spcBef>
            </a:pPr>
            <a:r>
              <a:rPr lang="en-US" dirty="0"/>
              <a:t>The circuit court has exclusive jurisdiction to hear an action for divorce or annulment. MCL 600.1021(1).*</a:t>
            </a:r>
          </a:p>
          <a:p>
            <a:pPr marL="457200" lvl="1" indent="0">
              <a:lnSpc>
                <a:spcPct val="120000"/>
              </a:lnSpc>
              <a:spcBef>
                <a:spcPts val="600"/>
              </a:spcBef>
              <a:buNone/>
            </a:pPr>
            <a:r>
              <a:rPr lang="en-US" sz="2300" dirty="0"/>
              <a:t>*Although in one case the probate court invalidated the marriage that occurred after the hearing on appointment of temporary guardian.  </a:t>
            </a:r>
          </a:p>
        </p:txBody>
      </p:sp>
      <p:sp>
        <p:nvSpPr>
          <p:cNvPr id="3" name="Title 2"/>
          <p:cNvSpPr>
            <a:spLocks noGrp="1"/>
          </p:cNvSpPr>
          <p:nvPr>
            <p:ph type="title"/>
          </p:nvPr>
        </p:nvSpPr>
        <p:spPr/>
        <p:txBody>
          <a:bodyPr/>
          <a:lstStyle/>
          <a:p>
            <a:r>
              <a:rPr lang="en-US" dirty="0"/>
              <a:t>Marriage is a Contract</a:t>
            </a:r>
          </a:p>
        </p:txBody>
      </p:sp>
    </p:spTree>
    <p:extLst>
      <p:ext uri="{BB962C8B-B14F-4D97-AF65-F5344CB8AC3E}">
        <p14:creationId xmlns:p14="http://schemas.microsoft.com/office/powerpoint/2010/main" val="1105167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367158"/>
            <a:ext cx="9690100" cy="5490842"/>
          </a:xfrm>
        </p:spPr>
        <p:txBody>
          <a:bodyPr>
            <a:noAutofit/>
          </a:bodyPr>
          <a:lstStyle/>
          <a:p>
            <a:pPr>
              <a:lnSpc>
                <a:spcPct val="100000"/>
              </a:lnSpc>
              <a:spcBef>
                <a:spcPts val="0"/>
              </a:spcBef>
            </a:pPr>
            <a:r>
              <a:rPr lang="en-US" sz="1700" dirty="0">
                <a:effectLst/>
                <a:ea typeface="Times New Roman" panose="02020603050405020304" pitchFamily="18" charset="0"/>
              </a:rPr>
              <a:t>88-year-old successful businessman, net worth of over $1 million when sold his businesses. </a:t>
            </a:r>
          </a:p>
          <a:p>
            <a:pPr>
              <a:lnSpc>
                <a:spcPct val="100000"/>
              </a:lnSpc>
              <a:spcBef>
                <a:spcPts val="0"/>
              </a:spcBef>
            </a:pPr>
            <a:r>
              <a:rPr lang="en-US" sz="1700" dirty="0">
                <a:effectLst/>
                <a:ea typeface="Times New Roman" panose="02020603050405020304" pitchFamily="18" charset="0"/>
              </a:rPr>
              <a:t>Married a 36-year-old caretaker who had a criminal past and money problems. </a:t>
            </a:r>
          </a:p>
          <a:p>
            <a:pPr>
              <a:lnSpc>
                <a:spcPct val="100000"/>
              </a:lnSpc>
              <a:spcBef>
                <a:spcPts val="0"/>
              </a:spcBef>
            </a:pPr>
            <a:r>
              <a:rPr lang="en-US" sz="1700" dirty="0">
                <a:effectLst/>
                <a:ea typeface="Times New Roman" panose="02020603050405020304" pitchFamily="18" charset="0"/>
              </a:rPr>
              <a:t>His estate was depleted because of his new spouse’s extravagant spending habits. His debt exceeded $200,000.  </a:t>
            </a:r>
          </a:p>
          <a:p>
            <a:pPr>
              <a:lnSpc>
                <a:spcPct val="100000"/>
              </a:lnSpc>
              <a:spcBef>
                <a:spcPts val="0"/>
              </a:spcBef>
            </a:pPr>
            <a:r>
              <a:rPr lang="en-US" sz="1700" dirty="0">
                <a:ea typeface="Times New Roman" panose="02020603050405020304" pitchFamily="18" charset="0"/>
              </a:rPr>
              <a:t>H</a:t>
            </a:r>
            <a:r>
              <a:rPr lang="en-US" sz="1700" dirty="0">
                <a:effectLst/>
                <a:ea typeface="Times New Roman" panose="02020603050405020304" pitchFamily="18" charset="0"/>
              </a:rPr>
              <a:t>is home was in disrepair. He was in arrears on the mortgage and taxes and the home was uninsured. </a:t>
            </a:r>
          </a:p>
          <a:p>
            <a:pPr>
              <a:lnSpc>
                <a:spcPct val="100000"/>
              </a:lnSpc>
              <a:spcBef>
                <a:spcPts val="0"/>
              </a:spcBef>
            </a:pPr>
            <a:r>
              <a:rPr lang="en-US" sz="1700" dirty="0">
                <a:effectLst/>
                <a:ea typeface="Times New Roman" panose="02020603050405020304" pitchFamily="18" charset="0"/>
              </a:rPr>
              <a:t>Daughter filed for guardianship and conservator, and initiated a complaint for annulment or, in the alternative, for divorce in the family division of the circuit court. </a:t>
            </a:r>
          </a:p>
          <a:p>
            <a:pPr>
              <a:lnSpc>
                <a:spcPct val="100000"/>
              </a:lnSpc>
              <a:spcBef>
                <a:spcPts val="0"/>
              </a:spcBef>
            </a:pPr>
            <a:r>
              <a:rPr lang="en-US" sz="1700" dirty="0">
                <a:effectLst/>
                <a:ea typeface="Times New Roman" panose="02020603050405020304" pitchFamily="18" charset="0"/>
              </a:rPr>
              <a:t>The complaint sought to recover the ward’s assets ~$500,000. </a:t>
            </a:r>
          </a:p>
          <a:p>
            <a:pPr>
              <a:lnSpc>
                <a:spcPct val="100000"/>
              </a:lnSpc>
              <a:spcBef>
                <a:spcPts val="0"/>
              </a:spcBef>
            </a:pPr>
            <a:r>
              <a:rPr lang="en-US" sz="1700" dirty="0">
                <a:effectLst/>
                <a:ea typeface="Times New Roman" panose="02020603050405020304" pitchFamily="18" charset="0"/>
              </a:rPr>
              <a:t>The amended complaint alleged that prior to the marriage, the caregiver conned the ward into marrying her by convincing him if they did not marry that she would be deported. </a:t>
            </a:r>
          </a:p>
          <a:p>
            <a:pPr>
              <a:lnSpc>
                <a:spcPct val="100000"/>
              </a:lnSpc>
              <a:spcBef>
                <a:spcPts val="0"/>
              </a:spcBef>
            </a:pPr>
            <a:r>
              <a:rPr lang="en-US" sz="1700" dirty="0">
                <a:effectLst/>
                <a:ea typeface="Times New Roman" panose="02020603050405020304" pitchFamily="18" charset="0"/>
              </a:rPr>
              <a:t>After the marriage, the caregiver induced the ward to tender significant funds to her, believed to be in more than $500,000.  </a:t>
            </a:r>
          </a:p>
          <a:p>
            <a:pPr>
              <a:lnSpc>
                <a:spcPct val="100000"/>
              </a:lnSpc>
              <a:spcBef>
                <a:spcPts val="0"/>
              </a:spcBef>
            </a:pPr>
            <a:r>
              <a:rPr lang="en-US" sz="1700" dirty="0">
                <a:effectLst/>
                <a:ea typeface="Times New Roman" panose="02020603050405020304" pitchFamily="18" charset="0"/>
              </a:rPr>
              <a:t>The guardian and conservator obtained a default judgment of annulment, awarding $500,000 and all assets to the ward.</a:t>
            </a:r>
          </a:p>
          <a:p>
            <a:pPr>
              <a:lnSpc>
                <a:spcPct val="100000"/>
              </a:lnSpc>
              <a:spcBef>
                <a:spcPts val="0"/>
              </a:spcBef>
            </a:pPr>
            <a:r>
              <a:rPr lang="en-US" sz="1700" dirty="0">
                <a:effectLst/>
                <a:ea typeface="Times New Roman" panose="02020603050405020304" pitchFamily="18" charset="0"/>
              </a:rPr>
              <a:t>The guardian and conservator also initiated and obtained a judgment against the employer of the caregiver for the financial exploitation.</a:t>
            </a:r>
          </a:p>
        </p:txBody>
      </p:sp>
      <p:sp>
        <p:nvSpPr>
          <p:cNvPr id="3" name="Title 2"/>
          <p:cNvSpPr>
            <a:spLocks noGrp="1"/>
          </p:cNvSpPr>
          <p:nvPr>
            <p:ph type="title"/>
          </p:nvPr>
        </p:nvSpPr>
        <p:spPr/>
        <p:txBody>
          <a:bodyPr/>
          <a:lstStyle/>
          <a:p>
            <a:r>
              <a:rPr lang="en-US" dirty="0"/>
              <a:t>Case Study</a:t>
            </a:r>
          </a:p>
        </p:txBody>
      </p:sp>
    </p:spTree>
    <p:extLst>
      <p:ext uri="{BB962C8B-B14F-4D97-AF65-F5344CB8AC3E}">
        <p14:creationId xmlns:p14="http://schemas.microsoft.com/office/powerpoint/2010/main" val="2474311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nSpc>
                <a:spcPct val="120000"/>
              </a:lnSpc>
              <a:spcBef>
                <a:spcPts val="600"/>
              </a:spcBef>
            </a:pPr>
            <a:r>
              <a:rPr lang="en-US" sz="2800" dirty="0"/>
              <a:t>If believe adult lacks capacity to marry or is being conned, consider preemptively filing for guardianship and conservatorship before nuptials.</a:t>
            </a:r>
          </a:p>
          <a:p>
            <a:pPr>
              <a:lnSpc>
                <a:spcPct val="120000"/>
              </a:lnSpc>
              <a:spcBef>
                <a:spcPts val="600"/>
              </a:spcBef>
            </a:pPr>
            <a:r>
              <a:rPr lang="en-US" sz="2800" dirty="0"/>
              <a:t>Once determined to be a legally incapacitated person, will prevent a fraudulent marriage or lead to much easier path to annulment.</a:t>
            </a:r>
          </a:p>
          <a:p>
            <a:pPr>
              <a:lnSpc>
                <a:spcPct val="120000"/>
              </a:lnSpc>
              <a:spcBef>
                <a:spcPts val="600"/>
              </a:spcBef>
            </a:pPr>
            <a:r>
              <a:rPr lang="en-US" sz="2800" dirty="0"/>
              <a:t>But: children disliking new spouse and not approving of spending habits alone insufficient for appointment of guardian or conservator.</a:t>
            </a:r>
          </a:p>
          <a:p>
            <a:pPr>
              <a:lnSpc>
                <a:spcPct val="120000"/>
              </a:lnSpc>
              <a:spcBef>
                <a:spcPts val="600"/>
              </a:spcBef>
            </a:pPr>
            <a:r>
              <a:rPr lang="en-US" sz="2800" dirty="0"/>
              <a:t>EPIC defines incapacitated individual as “an individual who is impaired by reason of mental illness, mental deficiency, physical illness or disability, chronic use of drugs, chronic intoxication, or other cause, not including minority, to the extent of lacking sufficient understanding or capacity to make or communicate informed decisions.” MCL 700.1105(a). </a:t>
            </a:r>
          </a:p>
        </p:txBody>
      </p:sp>
      <p:sp>
        <p:nvSpPr>
          <p:cNvPr id="3" name="Title 2"/>
          <p:cNvSpPr>
            <a:spLocks noGrp="1"/>
          </p:cNvSpPr>
          <p:nvPr>
            <p:ph type="title"/>
          </p:nvPr>
        </p:nvSpPr>
        <p:spPr/>
        <p:txBody>
          <a:bodyPr/>
          <a:lstStyle/>
          <a:p>
            <a:r>
              <a:rPr lang="en-US" dirty="0"/>
              <a:t>Late-in-Life Marriage: Strategic Filings</a:t>
            </a:r>
          </a:p>
        </p:txBody>
      </p:sp>
    </p:spTree>
    <p:extLst>
      <p:ext uri="{BB962C8B-B14F-4D97-AF65-F5344CB8AC3E}">
        <p14:creationId xmlns:p14="http://schemas.microsoft.com/office/powerpoint/2010/main" val="4193996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544" y="1447722"/>
            <a:ext cx="9144000" cy="2260678"/>
          </a:xfrm>
        </p:spPr>
        <p:txBody>
          <a:bodyPr>
            <a:normAutofit fontScale="90000"/>
          </a:bodyPr>
          <a:lstStyle/>
          <a:p>
            <a:br>
              <a:rPr lang="en-US" dirty="0"/>
            </a:br>
            <a:r>
              <a:rPr lang="en-US" sz="6700" dirty="0"/>
              <a:t>Questions?</a:t>
            </a:r>
            <a:br>
              <a:rPr lang="en-US" dirty="0"/>
            </a:br>
            <a:br>
              <a:rPr lang="en-US" dirty="0"/>
            </a:br>
            <a:r>
              <a:rPr lang="en-US" dirty="0"/>
              <a:t>Thank you!</a:t>
            </a:r>
          </a:p>
        </p:txBody>
      </p:sp>
      <p:sp>
        <p:nvSpPr>
          <p:cNvPr id="3" name="Title 1"/>
          <p:cNvSpPr txBox="1">
            <a:spLocks/>
          </p:cNvSpPr>
          <p:nvPr/>
        </p:nvSpPr>
        <p:spPr>
          <a:xfrm>
            <a:off x="330544" y="4105834"/>
            <a:ext cx="9144000" cy="1228165"/>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endParaRPr lang="en-US" sz="2800" dirty="0"/>
          </a:p>
          <a:p>
            <a:r>
              <a:rPr lang="en-US" sz="2800" dirty="0"/>
              <a:t>Laura Morris</a:t>
            </a:r>
          </a:p>
          <a:p>
            <a:r>
              <a:rPr lang="en-US" sz="2800" dirty="0"/>
              <a:t>616-752-2407</a:t>
            </a:r>
          </a:p>
          <a:p>
            <a:r>
              <a:rPr lang="en-US" sz="2800" dirty="0"/>
              <a:t>lmorris@wnj.com</a:t>
            </a:r>
          </a:p>
        </p:txBody>
      </p:sp>
      <p:sp>
        <p:nvSpPr>
          <p:cNvPr id="4" name="Footer Placeholder 3"/>
          <p:cNvSpPr>
            <a:spLocks noGrp="1"/>
          </p:cNvSpPr>
          <p:nvPr>
            <p:ph type="ftr" sz="quarter" idx="11"/>
          </p:nvPr>
        </p:nvSpPr>
        <p:spPr/>
        <p:txBody>
          <a:bodyPr/>
          <a:lstStyle/>
          <a:p>
            <a:r>
              <a:rPr lang="en-US" dirty="0"/>
              <a:t>© Warner Norcross + Judd LL</a:t>
            </a:r>
            <a:r>
              <a:rPr lang="en-US" spc="-100" dirty="0"/>
              <a:t>P</a:t>
            </a:r>
          </a:p>
          <a:p>
            <a:r>
              <a:rPr lang="en-US" dirty="0"/>
              <a:t>These materials are for educational use only. This is not legal advice and does not create an attorney-client relationship.</a:t>
            </a:r>
          </a:p>
          <a:p>
            <a:endParaRPr lang="en-US" dirty="0"/>
          </a:p>
        </p:txBody>
      </p:sp>
    </p:spTree>
    <p:extLst>
      <p:ext uri="{BB962C8B-B14F-4D97-AF65-F5344CB8AC3E}">
        <p14:creationId xmlns:p14="http://schemas.microsoft.com/office/powerpoint/2010/main" val="3410189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30498" y="2642839"/>
            <a:ext cx="5892799" cy="3757961"/>
          </a:xfrm>
        </p:spPr>
        <p:txBody>
          <a:bodyPr>
            <a:normAutofit fontScale="92500" lnSpcReduction="20000"/>
          </a:bodyPr>
          <a:lstStyle/>
          <a:p>
            <a:r>
              <a:rPr lang="en-US" dirty="0"/>
              <a:t>Trial attorney and mediator who specializes in family disputes involving trusts, estates, wills, powers of attorney, guardianships and conservatorships.</a:t>
            </a:r>
          </a:p>
          <a:p>
            <a:r>
              <a:rPr lang="en-US" dirty="0"/>
              <a:t>Probate litigation is my main focus.</a:t>
            </a:r>
          </a:p>
          <a:p>
            <a:r>
              <a:rPr lang="en-US" dirty="0"/>
              <a:t>Recognized by </a:t>
            </a:r>
            <a:r>
              <a:rPr lang="en-US" i="1" dirty="0"/>
              <a:t>Best Lawyers® </a:t>
            </a:r>
            <a:r>
              <a:rPr lang="en-US" dirty="0"/>
              <a:t>as the Grand Rapids Trusts and Estates Litigation Lawyer of the Year and recipient of many other honors and awards.</a:t>
            </a:r>
          </a:p>
        </p:txBody>
      </p:sp>
      <p:sp>
        <p:nvSpPr>
          <p:cNvPr id="3" name="Title 2"/>
          <p:cNvSpPr>
            <a:spLocks noGrp="1"/>
          </p:cNvSpPr>
          <p:nvPr>
            <p:ph type="title"/>
          </p:nvPr>
        </p:nvSpPr>
        <p:spPr>
          <a:xfrm>
            <a:off x="5830498" y="775629"/>
            <a:ext cx="6045551" cy="957263"/>
          </a:xfrm>
        </p:spPr>
        <p:txBody>
          <a:bodyPr/>
          <a:lstStyle/>
          <a:p>
            <a:r>
              <a:rPr lang="en-US" dirty="0"/>
              <a:t>Laura Morris | Partner</a:t>
            </a:r>
          </a:p>
        </p:txBody>
      </p:sp>
      <p:sp>
        <p:nvSpPr>
          <p:cNvPr id="5" name="Content Placeholder 4"/>
          <p:cNvSpPr>
            <a:spLocks noGrp="1"/>
          </p:cNvSpPr>
          <p:nvPr>
            <p:ph idx="15"/>
          </p:nvPr>
        </p:nvSpPr>
        <p:spPr>
          <a:xfrm>
            <a:off x="5830497" y="1761859"/>
            <a:ext cx="5892799" cy="527558"/>
          </a:xfrm>
        </p:spPr>
        <p:txBody>
          <a:bodyPr/>
          <a:lstStyle/>
          <a:p>
            <a:r>
              <a:rPr lang="en-US" dirty="0">
                <a:hlinkClick r:id="rId2"/>
              </a:rPr>
              <a:t>lmorris@wnj.com</a:t>
            </a:r>
            <a:r>
              <a:rPr lang="en-US" dirty="0"/>
              <a:t> | 616.752.2407</a:t>
            </a:r>
          </a:p>
        </p:txBody>
      </p:sp>
      <p:pic>
        <p:nvPicPr>
          <p:cNvPr id="7" name="Content Placeholder 6" descr="A person in a green jacket&#10;&#10;Description automatically generated">
            <a:extLst>
              <a:ext uri="{FF2B5EF4-FFF2-40B4-BE49-F238E27FC236}">
                <a16:creationId xmlns:a16="http://schemas.microsoft.com/office/drawing/2014/main" id="{340619C4-3717-3AF1-8EAE-D1468120BBD8}"/>
              </a:ext>
            </a:extLst>
          </p:cNvPr>
          <p:cNvPicPr>
            <a:picLocks noGrp="1" noChangeAspect="1"/>
          </p:cNvPicPr>
          <p:nvPr>
            <p:ph idx="14"/>
          </p:nvPr>
        </p:nvPicPr>
        <p:blipFill>
          <a:blip r:embed="rId3"/>
          <a:stretch>
            <a:fillRect/>
          </a:stretch>
        </p:blipFill>
        <p:spPr>
          <a:xfrm>
            <a:off x="757238" y="1551531"/>
            <a:ext cx="4324350" cy="3893050"/>
          </a:xfrm>
        </p:spPr>
      </p:pic>
    </p:spTree>
    <p:extLst>
      <p:ext uri="{BB962C8B-B14F-4D97-AF65-F5344CB8AC3E}">
        <p14:creationId xmlns:p14="http://schemas.microsoft.com/office/powerpoint/2010/main" val="2024376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People living longer - More marriages</a:t>
            </a:r>
          </a:p>
          <a:p>
            <a:r>
              <a:rPr lang="en-US" dirty="0"/>
              <a:t>People living longer - More cognitive issues</a:t>
            </a:r>
          </a:p>
          <a:p>
            <a:r>
              <a:rPr lang="en-US" dirty="0"/>
              <a:t>People living longer - More kids</a:t>
            </a:r>
          </a:p>
          <a:p>
            <a:r>
              <a:rPr lang="en-US" dirty="0"/>
              <a:t>People living longer - Accumulate more wealth</a:t>
            </a:r>
          </a:p>
          <a:p>
            <a:r>
              <a:rPr lang="en-US" dirty="0"/>
              <a:t>Money + complex family dynamics = Recipe for issues! </a:t>
            </a:r>
          </a:p>
          <a:p>
            <a:r>
              <a:rPr lang="en-US" dirty="0"/>
              <a:t>Presentation: Most common scenarios and take-away learnings</a:t>
            </a:r>
          </a:p>
          <a:p>
            <a:endParaRPr lang="en-US" dirty="0"/>
          </a:p>
        </p:txBody>
      </p:sp>
      <p:sp>
        <p:nvSpPr>
          <p:cNvPr id="3" name="Title 2"/>
          <p:cNvSpPr>
            <a:spLocks noGrp="1"/>
          </p:cNvSpPr>
          <p:nvPr>
            <p:ph type="title"/>
          </p:nvPr>
        </p:nvSpPr>
        <p:spPr/>
        <p:txBody>
          <a:bodyPr/>
          <a:lstStyle/>
          <a:p>
            <a:r>
              <a:rPr lang="en-US" dirty="0"/>
              <a:t>Late-in-Life Marriage + Divorce “Trend”</a:t>
            </a:r>
          </a:p>
        </p:txBody>
      </p:sp>
    </p:spTree>
    <p:extLst>
      <p:ext uri="{BB962C8B-B14F-4D97-AF65-F5344CB8AC3E}">
        <p14:creationId xmlns:p14="http://schemas.microsoft.com/office/powerpoint/2010/main" val="95170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a:t>Second marriage, prior children.</a:t>
            </a:r>
          </a:p>
          <a:p>
            <a:r>
              <a:rPr lang="en-US" sz="2800" dirty="0"/>
              <a:t>Disagreement between children and stepparent on care needed for parent.</a:t>
            </a:r>
          </a:p>
          <a:p>
            <a:r>
              <a:rPr lang="en-US" sz="2800" dirty="0"/>
              <a:t>Children – “More care needed or a facility!”</a:t>
            </a:r>
          </a:p>
          <a:p>
            <a:r>
              <a:rPr lang="en-US" sz="2800" dirty="0"/>
              <a:t>Spouse – “I can handle the care myself!”</a:t>
            </a:r>
          </a:p>
          <a:p>
            <a:r>
              <a:rPr lang="en-US" sz="2800" dirty="0"/>
              <a:t>Children believe spouse’s primary motivation is to save money for themselves rather than ensure parent has appropriate care.</a:t>
            </a:r>
          </a:p>
          <a:p>
            <a:r>
              <a:rPr lang="en-US" sz="2800" dirty="0"/>
              <a:t>Children of incapacitated spouse pursue conservatorship and/or file for divorce on behalf of incapacitated parent to “unlock” parent’s finances so care needed can be secured. </a:t>
            </a:r>
          </a:p>
        </p:txBody>
      </p:sp>
      <p:sp>
        <p:nvSpPr>
          <p:cNvPr id="3" name="Title 2"/>
          <p:cNvSpPr>
            <a:spLocks noGrp="1"/>
          </p:cNvSpPr>
          <p:nvPr>
            <p:ph type="title"/>
          </p:nvPr>
        </p:nvSpPr>
        <p:spPr/>
        <p:txBody>
          <a:bodyPr/>
          <a:lstStyle/>
          <a:p>
            <a:r>
              <a:rPr lang="en-US" dirty="0"/>
              <a:t>Late-in-Life Divorce: Refusal to Spend</a:t>
            </a:r>
          </a:p>
        </p:txBody>
      </p:sp>
    </p:spTree>
    <p:extLst>
      <p:ext uri="{BB962C8B-B14F-4D97-AF65-F5344CB8AC3E}">
        <p14:creationId xmlns:p14="http://schemas.microsoft.com/office/powerpoint/2010/main" val="2350690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sz="2800" dirty="0"/>
              <a:t>Children of first marriage seek to be appointed guardian and conservator for their 90-year-old Father. </a:t>
            </a:r>
          </a:p>
          <a:p>
            <a:r>
              <a:rPr lang="en-US" sz="2800" dirty="0"/>
              <a:t>Father is remarried and has been married to his current spouse for the past 25 years. </a:t>
            </a:r>
          </a:p>
          <a:p>
            <a:r>
              <a:rPr lang="en-US" sz="2800" dirty="0"/>
              <a:t>Father diagnosed with dementia and the children are concerned that the father’s spouse cannot meet his needs. The children wish to place the father in a care facility. </a:t>
            </a:r>
          </a:p>
          <a:p>
            <a:r>
              <a:rPr lang="en-US" sz="2800" dirty="0"/>
              <a:t>His current spouse is objecting to the petition. She alleges that she can provide proper care for her husband and that the cost of a care facility would deplete the household assets, leaving her without sufficient funds for her care and support. </a:t>
            </a:r>
          </a:p>
          <a:p>
            <a:r>
              <a:rPr lang="en-US" dirty="0"/>
              <a:t>Wife denies severity of father’s needs.  </a:t>
            </a:r>
            <a:endParaRPr lang="en-US" sz="2800" dirty="0"/>
          </a:p>
          <a:p>
            <a:r>
              <a:rPr lang="en-US" sz="2800" dirty="0"/>
              <a:t>Children file for divorce to unlock access to marital/father’s assets without wife’s interference.</a:t>
            </a:r>
          </a:p>
        </p:txBody>
      </p:sp>
      <p:sp>
        <p:nvSpPr>
          <p:cNvPr id="3" name="Title 2"/>
          <p:cNvSpPr>
            <a:spLocks noGrp="1"/>
          </p:cNvSpPr>
          <p:nvPr>
            <p:ph type="title"/>
          </p:nvPr>
        </p:nvSpPr>
        <p:spPr/>
        <p:txBody>
          <a:bodyPr/>
          <a:lstStyle/>
          <a:p>
            <a:r>
              <a:rPr lang="en-US" dirty="0"/>
              <a:t>Case Study</a:t>
            </a:r>
          </a:p>
        </p:txBody>
      </p:sp>
    </p:spTree>
    <p:extLst>
      <p:ext uri="{BB962C8B-B14F-4D97-AF65-F5344CB8AC3E}">
        <p14:creationId xmlns:p14="http://schemas.microsoft.com/office/powerpoint/2010/main" val="4105791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Underlying issue:  Father is unable to meaningfully </a:t>
            </a:r>
            <a:r>
              <a:rPr lang="en-US" dirty="0"/>
              <a:t>communicate what he needs, and both children and wife have different opinions on what is best</a:t>
            </a:r>
          </a:p>
          <a:p>
            <a:r>
              <a:rPr lang="en-US" sz="2800" dirty="0"/>
              <a:t>Disability planning documents can help alleviate or avoid  </a:t>
            </a:r>
          </a:p>
          <a:p>
            <a:pPr lvl="1"/>
            <a:r>
              <a:rPr lang="en-US" dirty="0"/>
              <a:t>Reliance on medical advice to determine placement</a:t>
            </a:r>
          </a:p>
          <a:p>
            <a:pPr lvl="1"/>
            <a:r>
              <a:rPr lang="en-US" dirty="0"/>
              <a:t>Desire to live in the home vs facility</a:t>
            </a:r>
          </a:p>
          <a:p>
            <a:pPr lvl="1"/>
            <a:r>
              <a:rPr lang="en-US" dirty="0"/>
              <a:t>Expectations of the spouse’s role in caretaking</a:t>
            </a:r>
          </a:p>
          <a:p>
            <a:pPr lvl="1"/>
            <a:r>
              <a:rPr lang="en-US" dirty="0"/>
              <a:t>Expectations on the financial impact of long-term care</a:t>
            </a:r>
          </a:p>
          <a:p>
            <a:r>
              <a:rPr lang="en-US" sz="2800" dirty="0"/>
              <a:t>Can also spark long-term care insurance discussion</a:t>
            </a:r>
          </a:p>
          <a:p>
            <a:endParaRPr lang="en-US" dirty="0"/>
          </a:p>
        </p:txBody>
      </p:sp>
      <p:sp>
        <p:nvSpPr>
          <p:cNvPr id="3" name="Title 2"/>
          <p:cNvSpPr>
            <a:spLocks noGrp="1"/>
          </p:cNvSpPr>
          <p:nvPr>
            <p:ph type="title"/>
          </p:nvPr>
        </p:nvSpPr>
        <p:spPr/>
        <p:txBody>
          <a:bodyPr/>
          <a:lstStyle/>
          <a:p>
            <a:r>
              <a:rPr lang="en-US" dirty="0"/>
              <a:t>Late-in-Life Divorce: Takeaway</a:t>
            </a:r>
          </a:p>
        </p:txBody>
      </p:sp>
    </p:spTree>
    <p:extLst>
      <p:ext uri="{BB962C8B-B14F-4D97-AF65-F5344CB8AC3E}">
        <p14:creationId xmlns:p14="http://schemas.microsoft.com/office/powerpoint/2010/main" val="1558453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nSpc>
                <a:spcPct val="100000"/>
              </a:lnSpc>
              <a:spcBef>
                <a:spcPts val="600"/>
              </a:spcBef>
            </a:pPr>
            <a:r>
              <a:rPr lang="en-US" sz="2800" dirty="0"/>
              <a:t>Second marriage, prior children.</a:t>
            </a:r>
          </a:p>
          <a:p>
            <a:pPr>
              <a:lnSpc>
                <a:spcPct val="100000"/>
              </a:lnSpc>
              <a:spcBef>
                <a:spcPts val="600"/>
              </a:spcBef>
            </a:pPr>
            <a:r>
              <a:rPr lang="en-US" sz="2800" dirty="0"/>
              <a:t>Husband/wife have established pattern and practice for handling marital finances.  Some or majority of assets are maintained separately by spouses.  </a:t>
            </a:r>
          </a:p>
          <a:p>
            <a:pPr>
              <a:lnSpc>
                <a:spcPct val="100000"/>
              </a:lnSpc>
              <a:spcBef>
                <a:spcPts val="600"/>
              </a:spcBef>
            </a:pPr>
            <a:r>
              <a:rPr lang="en-US" sz="2800" dirty="0"/>
              <a:t>General desires/planning around supporting other spouse during life and leaving some defined amount to respective children.</a:t>
            </a:r>
          </a:p>
          <a:p>
            <a:pPr>
              <a:lnSpc>
                <a:spcPct val="100000"/>
              </a:lnSpc>
              <a:spcBef>
                <a:spcPts val="600"/>
              </a:spcBef>
            </a:pPr>
            <a:r>
              <a:rPr lang="en-US" sz="2800" dirty="0"/>
              <a:t>One spouse becomes incapacitated, has dementia, or other cognitive impairment.</a:t>
            </a:r>
          </a:p>
          <a:p>
            <a:pPr>
              <a:lnSpc>
                <a:spcPct val="100000"/>
              </a:lnSpc>
              <a:spcBef>
                <a:spcPts val="600"/>
              </a:spcBef>
            </a:pPr>
            <a:r>
              <a:rPr lang="en-US" sz="2800" dirty="0"/>
              <a:t>Unimpaired spouse begins directing marital assets to their children or others in violation of past patterns/behaviors and spirit of marital agreement.</a:t>
            </a:r>
          </a:p>
          <a:p>
            <a:pPr>
              <a:lnSpc>
                <a:spcPct val="100000"/>
              </a:lnSpc>
              <a:spcBef>
                <a:spcPts val="600"/>
              </a:spcBef>
            </a:pPr>
            <a:r>
              <a:rPr lang="en-US" sz="2800" dirty="0"/>
              <a:t>Children of incapacitated spouse pursue conservatorship and/or file for divorce on behalf of incapacitated parent to “protect” parent and/or inheritance.  </a:t>
            </a:r>
          </a:p>
          <a:p>
            <a:endParaRPr lang="en-US" dirty="0"/>
          </a:p>
        </p:txBody>
      </p:sp>
      <p:sp>
        <p:nvSpPr>
          <p:cNvPr id="3" name="Title 2"/>
          <p:cNvSpPr>
            <a:spLocks noGrp="1"/>
          </p:cNvSpPr>
          <p:nvPr>
            <p:ph type="title"/>
          </p:nvPr>
        </p:nvSpPr>
        <p:spPr>
          <a:xfrm>
            <a:off x="838200" y="409895"/>
            <a:ext cx="9125648" cy="995159"/>
          </a:xfrm>
        </p:spPr>
        <p:txBody>
          <a:bodyPr>
            <a:normAutofit fontScale="90000"/>
          </a:bodyPr>
          <a:lstStyle/>
          <a:p>
            <a:r>
              <a:rPr lang="en-US" dirty="0"/>
              <a:t>Late-in-Life Divorce: Diverting Funds to Others</a:t>
            </a:r>
          </a:p>
        </p:txBody>
      </p:sp>
    </p:spTree>
    <p:extLst>
      <p:ext uri="{BB962C8B-B14F-4D97-AF65-F5344CB8AC3E}">
        <p14:creationId xmlns:p14="http://schemas.microsoft.com/office/powerpoint/2010/main" val="2546662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Husband and wife have practice of splitting joint household expenses but otherwise keep separate accounts.</a:t>
            </a:r>
          </a:p>
          <a:p>
            <a:r>
              <a:rPr lang="en-US" dirty="0"/>
              <a:t>Husband handled the check writing and lion share of the logistics of their plan/practice.</a:t>
            </a:r>
          </a:p>
          <a:p>
            <a:r>
              <a:rPr lang="en-US" dirty="0"/>
              <a:t>Husband diagnosed with dementia and too confused to continue to maintain their books.</a:t>
            </a:r>
          </a:p>
          <a:p>
            <a:r>
              <a:rPr lang="en-US" dirty="0"/>
              <a:t>Wife takes over the books and begins paying all expenses out of just husband’s accounts.</a:t>
            </a:r>
          </a:p>
          <a:p>
            <a:r>
              <a:rPr lang="en-US" dirty="0"/>
              <a:t>Husband’s children find out and initiate case pursuing various claims against the wife.</a:t>
            </a:r>
          </a:p>
          <a:p>
            <a:r>
              <a:rPr lang="en-US" dirty="0"/>
              <a:t>Also pursue divorce action on behalf of father.  </a:t>
            </a:r>
          </a:p>
          <a:p>
            <a:endParaRPr lang="en-US" dirty="0"/>
          </a:p>
        </p:txBody>
      </p:sp>
      <p:sp>
        <p:nvSpPr>
          <p:cNvPr id="3" name="Title 2"/>
          <p:cNvSpPr>
            <a:spLocks noGrp="1"/>
          </p:cNvSpPr>
          <p:nvPr>
            <p:ph type="title"/>
          </p:nvPr>
        </p:nvSpPr>
        <p:spPr/>
        <p:txBody>
          <a:bodyPr/>
          <a:lstStyle/>
          <a:p>
            <a:r>
              <a:rPr lang="en-US" dirty="0"/>
              <a:t>Case Study</a:t>
            </a:r>
          </a:p>
        </p:txBody>
      </p:sp>
    </p:spTree>
    <p:extLst>
      <p:ext uri="{BB962C8B-B14F-4D97-AF65-F5344CB8AC3E}">
        <p14:creationId xmlns:p14="http://schemas.microsoft.com/office/powerpoint/2010/main" val="27143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HIPAA for children so can stay in-the-know about parental health.</a:t>
            </a:r>
          </a:p>
          <a:p>
            <a:r>
              <a:rPr lang="en-US" dirty="0"/>
              <a:t>Comes ups in various contexts in probate cases; anytime there is a shift in marital “norms” regarding finances or care, this can be the breeding ground for litigation.  </a:t>
            </a:r>
          </a:p>
          <a:p>
            <a:r>
              <a:rPr lang="en-US" dirty="0"/>
              <a:t>Spouses in blended families should document intent if deviating from prior practices so doesn’t look like “abuse” later.</a:t>
            </a:r>
          </a:p>
          <a:p>
            <a:endParaRPr lang="en-US" dirty="0"/>
          </a:p>
        </p:txBody>
      </p:sp>
      <p:sp>
        <p:nvSpPr>
          <p:cNvPr id="3" name="Title 2"/>
          <p:cNvSpPr>
            <a:spLocks noGrp="1"/>
          </p:cNvSpPr>
          <p:nvPr>
            <p:ph type="title"/>
          </p:nvPr>
        </p:nvSpPr>
        <p:spPr/>
        <p:txBody>
          <a:bodyPr/>
          <a:lstStyle/>
          <a:p>
            <a:r>
              <a:rPr lang="en-US" dirty="0"/>
              <a:t>Late-in-Life Divorce: Takeaway</a:t>
            </a:r>
          </a:p>
        </p:txBody>
      </p:sp>
    </p:spTree>
    <p:extLst>
      <p:ext uri="{BB962C8B-B14F-4D97-AF65-F5344CB8AC3E}">
        <p14:creationId xmlns:p14="http://schemas.microsoft.com/office/powerpoint/2010/main" val="4270005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 W N J D M S ! 2 9 9 3 2 2 2 1 . 2 < / d o c u m e n t i d >  
     < s e n d e r i d > J O N E S L E < / s e n d e r i d >  
     < s e n d e r e m a i l > L M O R R I S @ W N J . C O M < / s e n d e r e m a i l >  
     < l a s t m o d i f i e d > 2 0 2 4 - 0 1 - 2 4 T 1 1 : 3 8 : 4 8 . 0 0 0 0 0 0 0 - 0 5 : 0 0 < / l a s t m o d i f i e d >  
     < d a t a b a s e > W N J D M S < / d a t a b a s e >  
 < / p r o p e r t i e s > 
</file>

<file path=customXml/itemProps1.xml><?xml version="1.0" encoding="utf-8"?>
<ds:datastoreItem xmlns:ds="http://schemas.openxmlformats.org/officeDocument/2006/customXml" ds:itemID="{D83100FC-5323-460E-9FC4-C73A25710D0C}">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1818</TotalTime>
  <Words>1675</Words>
  <Application>Microsoft Office PowerPoint</Application>
  <PresentationFormat>Widescreen</PresentationFormat>
  <Paragraphs>113</Paragraphs>
  <Slides>16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Calibri Light</vt:lpstr>
      <vt:lpstr>Times New Roman</vt:lpstr>
      <vt:lpstr>Office Theme</vt:lpstr>
      <vt:lpstr>1_Office Theme</vt:lpstr>
      <vt:lpstr>2_Office Theme</vt:lpstr>
      <vt:lpstr>Practical Aspects of Late-in-Life Marriages and Divorces</vt:lpstr>
      <vt:lpstr>Laura Morris | Partner</vt:lpstr>
      <vt:lpstr>Late-in-Life Marriage + Divorce “Trend”</vt:lpstr>
      <vt:lpstr>Late-in-Life Divorce: Refusal to Spend</vt:lpstr>
      <vt:lpstr>Case Study</vt:lpstr>
      <vt:lpstr>Late-in-Life Divorce: Takeaway</vt:lpstr>
      <vt:lpstr>Late-in-Life Divorce: Diverting Funds to Others</vt:lpstr>
      <vt:lpstr>Case Study</vt:lpstr>
      <vt:lpstr>Late-in-Life Divorce: Takeaway</vt:lpstr>
      <vt:lpstr>Late-in-Life Divorce: Medicaid Planning</vt:lpstr>
      <vt:lpstr>Who Can File for Divorce?</vt:lpstr>
      <vt:lpstr>Late-in-Life Marriage: Form of Elder Abuse</vt:lpstr>
      <vt:lpstr>Marriage is a Contract</vt:lpstr>
      <vt:lpstr>Case Study</vt:lpstr>
      <vt:lpstr>Late-in-Life Marriage: Strategic Filings</vt:lpstr>
      <vt:lpstr> Questions?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Landon</dc:creator>
  <cp:lastModifiedBy>Susan Hanson</cp:lastModifiedBy>
  <cp:revision>158</cp:revision>
  <dcterms:created xsi:type="dcterms:W3CDTF">2021-11-16T19:01:26Z</dcterms:created>
  <dcterms:modified xsi:type="dcterms:W3CDTF">2024-01-24T19:00:18Z</dcterms:modified>
</cp:coreProperties>
</file>