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660" r:id="rId2"/>
    <p:sldId id="783" r:id="rId3"/>
    <p:sldId id="517" r:id="rId4"/>
    <p:sldId id="516" r:id="rId5"/>
    <p:sldId id="537" r:id="rId6"/>
    <p:sldId id="673" r:id="rId7"/>
    <p:sldId id="680" r:id="rId8"/>
    <p:sldId id="629" r:id="rId9"/>
    <p:sldId id="471" r:id="rId10"/>
    <p:sldId id="468" r:id="rId11"/>
    <p:sldId id="518" r:id="rId12"/>
    <p:sldId id="778" r:id="rId13"/>
    <p:sldId id="782" r:id="rId14"/>
    <p:sldId id="781" r:id="rId15"/>
    <p:sldId id="779" r:id="rId16"/>
    <p:sldId id="780" r:id="rId17"/>
    <p:sldId id="519" r:id="rId18"/>
    <p:sldId id="268" r:id="rId19"/>
    <p:sldId id="452" r:id="rId20"/>
    <p:sldId id="265" r:id="rId21"/>
    <p:sldId id="267" r:id="rId22"/>
    <p:sldId id="269" r:id="rId23"/>
    <p:sldId id="352" r:id="rId24"/>
    <p:sldId id="270" r:id="rId25"/>
    <p:sldId id="282" r:id="rId26"/>
    <p:sldId id="681" r:id="rId27"/>
    <p:sldId id="283" r:id="rId28"/>
    <p:sldId id="630" r:id="rId29"/>
    <p:sldId id="685" r:id="rId30"/>
    <p:sldId id="678" r:id="rId31"/>
    <p:sldId id="683" r:id="rId32"/>
    <p:sldId id="712" r:id="rId33"/>
    <p:sldId id="717" r:id="rId34"/>
    <p:sldId id="714" r:id="rId35"/>
    <p:sldId id="718" r:id="rId36"/>
    <p:sldId id="716" r:id="rId37"/>
    <p:sldId id="669" r:id="rId38"/>
    <p:sldId id="670" r:id="rId39"/>
    <p:sldId id="684" r:id="rId40"/>
    <p:sldId id="676" r:id="rId41"/>
    <p:sldId id="785" r:id="rId42"/>
    <p:sldId id="777" r:id="rId43"/>
    <p:sldId id="786" r:id="rId44"/>
  </p:sldIdLst>
  <p:sldSz cx="12192000" cy="6858000"/>
  <p:notesSz cx="7004050" cy="9290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41">
          <p15:clr>
            <a:srgbClr val="A4A3A4"/>
          </p15:clr>
        </p15:guide>
        <p15:guide id="2" pos="389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3A9F"/>
    <a:srgbClr val="DED943"/>
    <a:srgbClr val="CC9620"/>
    <a:srgbClr val="B7861D"/>
    <a:srgbClr val="3F655F"/>
    <a:srgbClr val="A5C7C1"/>
    <a:srgbClr val="A5C7B0"/>
    <a:srgbClr val="1D4971"/>
    <a:srgbClr val="130101"/>
    <a:srgbClr val="031E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41" autoAdjust="0"/>
    <p:restoredTop sz="74495" autoAdjust="0"/>
  </p:normalViewPr>
  <p:slideViewPr>
    <p:cSldViewPr snapToGrid="0">
      <p:cViewPr varScale="1">
        <p:scale>
          <a:sx n="61" d="100"/>
          <a:sy n="61" d="100"/>
        </p:scale>
        <p:origin x="1579" y="53"/>
      </p:cViewPr>
      <p:guideLst>
        <p:guide orient="horz" pos="741"/>
        <p:guide pos="3894"/>
      </p:guideLst>
    </p:cSldViewPr>
  </p:slideViewPr>
  <p:notesTextViewPr>
    <p:cViewPr>
      <p:scale>
        <a:sx n="1" d="1"/>
        <a:sy n="1" d="1"/>
      </p:scale>
      <p:origin x="0" y="0"/>
    </p:cViewPr>
  </p:notesTextViewPr>
  <p:sorterViewPr>
    <p:cViewPr varScale="1">
      <p:scale>
        <a:sx n="100" d="100"/>
        <a:sy n="100" d="100"/>
      </p:scale>
      <p:origin x="0" y="-58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936649-CB31-451F-8B07-5087CFC98B22}"/>
              </a:ext>
            </a:extLst>
          </p:cNvPr>
          <p:cNvSpPr>
            <a:spLocks noGrp="1"/>
          </p:cNvSpPr>
          <p:nvPr>
            <p:ph type="hdr" sz="quarter"/>
          </p:nvPr>
        </p:nvSpPr>
        <p:spPr>
          <a:xfrm>
            <a:off x="1" y="0"/>
            <a:ext cx="3035506" cy="464974"/>
          </a:xfrm>
          <a:prstGeom prst="rect">
            <a:avLst/>
          </a:prstGeom>
        </p:spPr>
        <p:txBody>
          <a:bodyPr vert="horz" lIns="90344" tIns="45172" rIns="90344" bIns="45172" rtlCol="0"/>
          <a:lstStyle>
            <a:lvl1pPr algn="l">
              <a:defRPr sz="1200"/>
            </a:lvl1pPr>
          </a:lstStyle>
          <a:p>
            <a:endParaRPr lang="en-US"/>
          </a:p>
        </p:txBody>
      </p:sp>
      <p:sp>
        <p:nvSpPr>
          <p:cNvPr id="3" name="Date Placeholder 2">
            <a:extLst>
              <a:ext uri="{FF2B5EF4-FFF2-40B4-BE49-F238E27FC236}">
                <a16:creationId xmlns:a16="http://schemas.microsoft.com/office/drawing/2014/main" id="{113FEE4E-4F18-4F79-B212-6329C9A6CDB6}"/>
              </a:ext>
            </a:extLst>
          </p:cNvPr>
          <p:cNvSpPr>
            <a:spLocks noGrp="1"/>
          </p:cNvSpPr>
          <p:nvPr>
            <p:ph type="dt" sz="quarter" idx="1"/>
          </p:nvPr>
        </p:nvSpPr>
        <p:spPr>
          <a:xfrm>
            <a:off x="3966979" y="0"/>
            <a:ext cx="3035506" cy="464974"/>
          </a:xfrm>
          <a:prstGeom prst="rect">
            <a:avLst/>
          </a:prstGeom>
        </p:spPr>
        <p:txBody>
          <a:bodyPr vert="horz" lIns="90344" tIns="45172" rIns="90344" bIns="45172" rtlCol="0"/>
          <a:lstStyle>
            <a:lvl1pPr algn="r">
              <a:defRPr sz="1200"/>
            </a:lvl1pPr>
          </a:lstStyle>
          <a:p>
            <a:fld id="{360EBDD2-9E09-4125-B51D-6582D6A55913}" type="datetimeFigureOut">
              <a:rPr lang="en-US" smtClean="0"/>
              <a:t>10/21/2024</a:t>
            </a:fld>
            <a:endParaRPr lang="en-US"/>
          </a:p>
        </p:txBody>
      </p:sp>
      <p:sp>
        <p:nvSpPr>
          <p:cNvPr id="4" name="Footer Placeholder 3">
            <a:extLst>
              <a:ext uri="{FF2B5EF4-FFF2-40B4-BE49-F238E27FC236}">
                <a16:creationId xmlns:a16="http://schemas.microsoft.com/office/drawing/2014/main" id="{39C47926-0C63-4F84-B0AE-D59F7A0BA3F7}"/>
              </a:ext>
            </a:extLst>
          </p:cNvPr>
          <p:cNvSpPr>
            <a:spLocks noGrp="1"/>
          </p:cNvSpPr>
          <p:nvPr>
            <p:ph type="ftr" sz="quarter" idx="2"/>
          </p:nvPr>
        </p:nvSpPr>
        <p:spPr>
          <a:xfrm>
            <a:off x="1" y="8825076"/>
            <a:ext cx="3035506" cy="464974"/>
          </a:xfrm>
          <a:prstGeom prst="rect">
            <a:avLst/>
          </a:prstGeom>
        </p:spPr>
        <p:txBody>
          <a:bodyPr vert="horz" lIns="90344" tIns="45172" rIns="90344" bIns="4517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F7985B0-7368-4154-99BF-C3447FE52F17}"/>
              </a:ext>
            </a:extLst>
          </p:cNvPr>
          <p:cNvSpPr>
            <a:spLocks noGrp="1"/>
          </p:cNvSpPr>
          <p:nvPr>
            <p:ph type="sldNum" sz="quarter" idx="3"/>
          </p:nvPr>
        </p:nvSpPr>
        <p:spPr>
          <a:xfrm>
            <a:off x="3966979" y="8825076"/>
            <a:ext cx="3035506" cy="464974"/>
          </a:xfrm>
          <a:prstGeom prst="rect">
            <a:avLst/>
          </a:prstGeom>
        </p:spPr>
        <p:txBody>
          <a:bodyPr vert="horz" lIns="90344" tIns="45172" rIns="90344" bIns="45172" rtlCol="0" anchor="b"/>
          <a:lstStyle>
            <a:lvl1pPr algn="r">
              <a:defRPr sz="1200"/>
            </a:lvl1pPr>
          </a:lstStyle>
          <a:p>
            <a:fld id="{F5D59049-F4B5-474E-8AED-80AD3AFEB1DE}" type="slidenum">
              <a:rPr lang="en-US" smtClean="0"/>
              <a:t>‹#›</a:t>
            </a:fld>
            <a:endParaRPr lang="en-US"/>
          </a:p>
        </p:txBody>
      </p:sp>
    </p:spTree>
    <p:extLst>
      <p:ext uri="{BB962C8B-B14F-4D97-AF65-F5344CB8AC3E}">
        <p14:creationId xmlns:p14="http://schemas.microsoft.com/office/powerpoint/2010/main" val="331767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6115"/>
          </a:xfrm>
          <a:prstGeom prst="rect">
            <a:avLst/>
          </a:prstGeom>
        </p:spPr>
        <p:txBody>
          <a:bodyPr vert="horz" lIns="93099" tIns="46549" rIns="93099" bIns="46549" rtlCol="0"/>
          <a:lstStyle>
            <a:lvl1pPr algn="l">
              <a:defRPr sz="1200"/>
            </a:lvl1pPr>
          </a:lstStyle>
          <a:p>
            <a:endParaRPr lang="en-US"/>
          </a:p>
        </p:txBody>
      </p:sp>
      <p:sp>
        <p:nvSpPr>
          <p:cNvPr id="3" name="Date Placeholder 2"/>
          <p:cNvSpPr>
            <a:spLocks noGrp="1"/>
          </p:cNvSpPr>
          <p:nvPr>
            <p:ph type="dt" idx="1"/>
          </p:nvPr>
        </p:nvSpPr>
        <p:spPr>
          <a:xfrm>
            <a:off x="3967341" y="0"/>
            <a:ext cx="3035088" cy="466115"/>
          </a:xfrm>
          <a:prstGeom prst="rect">
            <a:avLst/>
          </a:prstGeom>
        </p:spPr>
        <p:txBody>
          <a:bodyPr vert="horz" lIns="93099" tIns="46549" rIns="93099" bIns="46549" rtlCol="0"/>
          <a:lstStyle>
            <a:lvl1pPr algn="r">
              <a:defRPr sz="1200"/>
            </a:lvl1pPr>
          </a:lstStyle>
          <a:p>
            <a:fld id="{4D396B93-7317-4B54-8188-EF1A31B940E8}" type="datetimeFigureOut">
              <a:rPr lang="en-US" smtClean="0"/>
              <a:t>10/21/2024</a:t>
            </a:fld>
            <a:endParaRPr lang="en-US"/>
          </a:p>
        </p:txBody>
      </p:sp>
      <p:sp>
        <p:nvSpPr>
          <p:cNvPr id="4" name="Slide Image Placeholder 3"/>
          <p:cNvSpPr>
            <a:spLocks noGrp="1" noRot="1" noChangeAspect="1"/>
          </p:cNvSpPr>
          <p:nvPr>
            <p:ph type="sldImg" idx="2"/>
          </p:nvPr>
        </p:nvSpPr>
        <p:spPr>
          <a:xfrm>
            <a:off x="715963" y="1160463"/>
            <a:ext cx="5572125" cy="3135312"/>
          </a:xfrm>
          <a:prstGeom prst="rect">
            <a:avLst/>
          </a:prstGeom>
          <a:noFill/>
          <a:ln w="12700">
            <a:solidFill>
              <a:prstClr val="black"/>
            </a:solidFill>
          </a:ln>
        </p:spPr>
        <p:txBody>
          <a:bodyPr vert="horz" lIns="93099" tIns="46549" rIns="93099" bIns="46549" rtlCol="0" anchor="ctr"/>
          <a:lstStyle/>
          <a:p>
            <a:endParaRPr lang="en-US"/>
          </a:p>
        </p:txBody>
      </p:sp>
      <p:sp>
        <p:nvSpPr>
          <p:cNvPr id="5" name="Notes Placeholder 4"/>
          <p:cNvSpPr>
            <a:spLocks noGrp="1"/>
          </p:cNvSpPr>
          <p:nvPr>
            <p:ph type="body" sz="quarter" idx="3"/>
          </p:nvPr>
        </p:nvSpPr>
        <p:spPr>
          <a:xfrm>
            <a:off x="700405" y="4470837"/>
            <a:ext cx="5603240" cy="3657957"/>
          </a:xfrm>
          <a:prstGeom prst="rect">
            <a:avLst/>
          </a:prstGeom>
        </p:spPr>
        <p:txBody>
          <a:bodyPr vert="horz" lIns="93099" tIns="46549" rIns="93099" bIns="465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3936"/>
            <a:ext cx="3035088" cy="466114"/>
          </a:xfrm>
          <a:prstGeom prst="rect">
            <a:avLst/>
          </a:prstGeom>
        </p:spPr>
        <p:txBody>
          <a:bodyPr vert="horz" lIns="93099" tIns="46549" rIns="93099" bIns="46549" rtlCol="0" anchor="b"/>
          <a:lstStyle>
            <a:lvl1pPr algn="l">
              <a:defRPr sz="1200"/>
            </a:lvl1pPr>
          </a:lstStyle>
          <a:p>
            <a:endParaRPr lang="en-US"/>
          </a:p>
        </p:txBody>
      </p:sp>
      <p:sp>
        <p:nvSpPr>
          <p:cNvPr id="7" name="Slide Number Placeholder 6"/>
          <p:cNvSpPr>
            <a:spLocks noGrp="1"/>
          </p:cNvSpPr>
          <p:nvPr>
            <p:ph type="sldNum" sz="quarter" idx="5"/>
          </p:nvPr>
        </p:nvSpPr>
        <p:spPr>
          <a:xfrm>
            <a:off x="3967341" y="8823936"/>
            <a:ext cx="3035088" cy="466114"/>
          </a:xfrm>
          <a:prstGeom prst="rect">
            <a:avLst/>
          </a:prstGeom>
        </p:spPr>
        <p:txBody>
          <a:bodyPr vert="horz" lIns="93099" tIns="46549" rIns="93099" bIns="46549" rtlCol="0" anchor="b"/>
          <a:lstStyle>
            <a:lvl1pPr algn="r">
              <a:defRPr sz="1200"/>
            </a:lvl1pPr>
          </a:lstStyle>
          <a:p>
            <a:fld id="{0F20B35F-A0DD-4D82-92D9-50F9296F97DB}" type="slidenum">
              <a:rPr lang="en-US" smtClean="0"/>
              <a:t>‹#›</a:t>
            </a:fld>
            <a:endParaRPr lang="en-US"/>
          </a:p>
        </p:txBody>
      </p:sp>
    </p:spTree>
    <p:extLst>
      <p:ext uri="{BB962C8B-B14F-4D97-AF65-F5344CB8AC3E}">
        <p14:creationId xmlns:p14="http://schemas.microsoft.com/office/powerpoint/2010/main" val="2244685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20B35F-A0DD-4D82-92D9-50F9296F97DB}" type="slidenum">
              <a:rPr lang="en-US" smtClean="0"/>
              <a:t>1</a:t>
            </a:fld>
            <a:endParaRPr lang="en-US"/>
          </a:p>
        </p:txBody>
      </p:sp>
    </p:spTree>
    <p:extLst>
      <p:ext uri="{BB962C8B-B14F-4D97-AF65-F5344CB8AC3E}">
        <p14:creationId xmlns:p14="http://schemas.microsoft.com/office/powerpoint/2010/main" val="1706615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n-US" b="1" dirty="0"/>
              <a:t>Escalation</a:t>
            </a:r>
            <a:r>
              <a:rPr lang="en-US" dirty="0"/>
              <a:t> </a:t>
            </a:r>
            <a:r>
              <a:rPr lang="en-US" b="1" dirty="0"/>
              <a:t>increases negative emotional response</a:t>
            </a:r>
          </a:p>
          <a:p>
            <a:pPr>
              <a:buFont typeface="Wingdings" panose="05000000000000000000" pitchFamily="2" charset="2"/>
              <a:buChar char="Ø"/>
            </a:pPr>
            <a:endParaRPr lang="en-US" dirty="0"/>
          </a:p>
          <a:p>
            <a:pPr>
              <a:buFont typeface="Wingdings" panose="05000000000000000000" pitchFamily="2" charset="2"/>
              <a:buChar char="Ø"/>
            </a:pPr>
            <a:r>
              <a:rPr lang="en-US" b="1" dirty="0"/>
              <a:t>De-escalation increases neutral emotional response</a:t>
            </a:r>
          </a:p>
          <a:p>
            <a:pPr>
              <a:buFont typeface="Wingdings" panose="05000000000000000000" pitchFamily="2" charset="2"/>
              <a:buChar char="Ø"/>
            </a:pPr>
            <a:endParaRPr lang="en-US" dirty="0"/>
          </a:p>
          <a:p>
            <a:pPr>
              <a:buFont typeface="Wingdings" panose="05000000000000000000" pitchFamily="2" charset="2"/>
              <a:buChar char="Ø"/>
            </a:pPr>
            <a:r>
              <a:rPr lang="en-US" dirty="0"/>
              <a:t>Fields of </a:t>
            </a:r>
            <a:r>
              <a:rPr lang="en-US" u="sng" dirty="0"/>
              <a:t>neuroscience</a:t>
            </a:r>
            <a:r>
              <a:rPr lang="en-US" dirty="0"/>
              <a:t>, </a:t>
            </a:r>
            <a:r>
              <a:rPr lang="en-US" u="sng" dirty="0"/>
              <a:t>social work</a:t>
            </a:r>
            <a:r>
              <a:rPr lang="en-US" dirty="0"/>
              <a:t> and </a:t>
            </a:r>
            <a:r>
              <a:rPr lang="en-US" u="sng" dirty="0"/>
              <a:t>hostage negotiation</a:t>
            </a:r>
          </a:p>
          <a:p>
            <a:endParaRPr lang="en-US" dirty="0"/>
          </a:p>
        </p:txBody>
      </p:sp>
      <p:sp>
        <p:nvSpPr>
          <p:cNvPr id="4" name="Slide Number Placeholder 3"/>
          <p:cNvSpPr>
            <a:spLocks noGrp="1"/>
          </p:cNvSpPr>
          <p:nvPr>
            <p:ph type="sldNum" sz="quarter" idx="10"/>
          </p:nvPr>
        </p:nvSpPr>
        <p:spPr/>
        <p:txBody>
          <a:bodyPr/>
          <a:lstStyle/>
          <a:p>
            <a:fld id="{0F20B35F-A0DD-4D82-92D9-50F9296F97DB}" type="slidenum">
              <a:rPr lang="en-US" smtClean="0"/>
              <a:t>20</a:t>
            </a:fld>
            <a:endParaRPr lang="en-US"/>
          </a:p>
        </p:txBody>
      </p:sp>
    </p:spTree>
    <p:extLst>
      <p:ext uri="{BB962C8B-B14F-4D97-AF65-F5344CB8AC3E}">
        <p14:creationId xmlns:p14="http://schemas.microsoft.com/office/powerpoint/2010/main" val="613282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Neuroplasticity</a:t>
            </a:r>
          </a:p>
          <a:p>
            <a:r>
              <a:rPr lang="en-US" dirty="0"/>
              <a:t>Ability to change</a:t>
            </a:r>
          </a:p>
          <a:p>
            <a:r>
              <a:rPr lang="en-US" dirty="0"/>
              <a:t>We all can learn</a:t>
            </a:r>
          </a:p>
          <a:p>
            <a:r>
              <a:rPr lang="en-US" dirty="0"/>
              <a:t>Based on what we tell ourselves</a:t>
            </a:r>
          </a:p>
          <a:p>
            <a:r>
              <a:rPr lang="en-US" dirty="0"/>
              <a:t>Happiness</a:t>
            </a:r>
          </a:p>
          <a:p>
            <a:r>
              <a:rPr lang="en-US" dirty="0"/>
              <a:t>	Gratefulness</a:t>
            </a:r>
          </a:p>
          <a:p>
            <a:r>
              <a:rPr lang="en-US" dirty="0"/>
              <a:t>	Label</a:t>
            </a:r>
            <a:r>
              <a:rPr lang="en-US" baseline="0" dirty="0"/>
              <a:t> Negative Feelings</a:t>
            </a:r>
          </a:p>
          <a:p>
            <a:r>
              <a:rPr lang="en-US" baseline="0" dirty="0"/>
              <a:t>	Make the decision good enough 80-20</a:t>
            </a:r>
          </a:p>
          <a:p>
            <a:r>
              <a:rPr lang="en-US" baseline="0" dirty="0"/>
              <a:t>	Hugs – Touch People</a:t>
            </a:r>
          </a:p>
          <a:p>
            <a:r>
              <a:rPr lang="en-US" baseline="0" dirty="0"/>
              <a:t>	Mindfulness – meditation, prayer, reflection, yoga</a:t>
            </a:r>
          </a:p>
          <a:p>
            <a:endParaRPr lang="en-US" dirty="0"/>
          </a:p>
        </p:txBody>
      </p:sp>
      <p:sp>
        <p:nvSpPr>
          <p:cNvPr id="4" name="Slide Number Placeholder 3"/>
          <p:cNvSpPr>
            <a:spLocks noGrp="1"/>
          </p:cNvSpPr>
          <p:nvPr>
            <p:ph type="sldNum" sz="quarter" idx="10"/>
          </p:nvPr>
        </p:nvSpPr>
        <p:spPr/>
        <p:txBody>
          <a:bodyPr/>
          <a:lstStyle/>
          <a:p>
            <a:fld id="{0F20B35F-A0DD-4D82-92D9-50F9296F97DB}" type="slidenum">
              <a:rPr lang="en-US" smtClean="0"/>
              <a:t>21</a:t>
            </a:fld>
            <a:endParaRPr lang="en-US"/>
          </a:p>
        </p:txBody>
      </p:sp>
    </p:spTree>
    <p:extLst>
      <p:ext uri="{BB962C8B-B14F-4D97-AF65-F5344CB8AC3E}">
        <p14:creationId xmlns:p14="http://schemas.microsoft.com/office/powerpoint/2010/main" val="4087774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n-US" b="1" dirty="0"/>
              <a:t>We are 98% emotional and 2% rationale </a:t>
            </a:r>
          </a:p>
          <a:p>
            <a:pPr>
              <a:buFont typeface="Wingdings" panose="05000000000000000000" pitchFamily="2" charset="2"/>
              <a:buChar char="Ø"/>
            </a:pPr>
            <a:endParaRPr lang="en-US" b="1" dirty="0"/>
          </a:p>
          <a:p>
            <a:pPr>
              <a:buFont typeface="Wingdings" panose="05000000000000000000" pitchFamily="2" charset="2"/>
              <a:buChar char="Ø"/>
            </a:pPr>
            <a:r>
              <a:rPr lang="en-US" b="1" dirty="0"/>
              <a:t>Work on emotion first</a:t>
            </a:r>
          </a:p>
          <a:p>
            <a:pPr>
              <a:buFont typeface="Wingdings" panose="05000000000000000000" pitchFamily="2" charset="2"/>
              <a:buChar char="Ø"/>
            </a:pPr>
            <a:endParaRPr lang="en-US" b="1" dirty="0"/>
          </a:p>
          <a:p>
            <a:pPr>
              <a:buFont typeface="Wingdings" panose="05000000000000000000" pitchFamily="2" charset="2"/>
              <a:buChar char="Ø"/>
            </a:pPr>
            <a:r>
              <a:rPr lang="en-US" b="1" dirty="0"/>
              <a:t>We are predisposed to judge negatively first</a:t>
            </a:r>
          </a:p>
          <a:p>
            <a:pPr>
              <a:buFont typeface="Wingdings" panose="05000000000000000000" pitchFamily="2" charset="2"/>
              <a:buChar char="Ø"/>
            </a:pPr>
            <a:endParaRPr lang="en-US" b="1" dirty="0"/>
          </a:p>
          <a:p>
            <a:pPr>
              <a:buFont typeface="Wingdings" panose="05000000000000000000" pitchFamily="2" charset="2"/>
              <a:buChar char="Ø"/>
            </a:pPr>
            <a:r>
              <a:rPr lang="en-US" b="1" dirty="0"/>
              <a:t>We hard wired to approach for food, shelter and sex</a:t>
            </a:r>
          </a:p>
          <a:p>
            <a:pPr>
              <a:buFont typeface="Wingdings" panose="05000000000000000000" pitchFamily="2" charset="2"/>
              <a:buChar char="Ø"/>
            </a:pPr>
            <a:endParaRPr lang="en-US" b="1" dirty="0"/>
          </a:p>
          <a:p>
            <a:pPr>
              <a:buFont typeface="Wingdings" panose="05000000000000000000" pitchFamily="2" charset="2"/>
              <a:buChar char="Ø"/>
            </a:pPr>
            <a:r>
              <a:rPr lang="en-US" b="1" dirty="0"/>
              <a:t>We tend to defend against everything else</a:t>
            </a:r>
          </a:p>
          <a:p>
            <a:endParaRPr lang="en-US" dirty="0"/>
          </a:p>
          <a:p>
            <a:pPr>
              <a:buFont typeface="Wingdings" panose="05000000000000000000" pitchFamily="2" charset="2"/>
              <a:buChar char="Ø"/>
            </a:pPr>
            <a:endParaRPr lang="en-US" b="1" dirty="0"/>
          </a:p>
        </p:txBody>
      </p:sp>
      <p:sp>
        <p:nvSpPr>
          <p:cNvPr id="4" name="Slide Number Placeholder 3"/>
          <p:cNvSpPr>
            <a:spLocks noGrp="1"/>
          </p:cNvSpPr>
          <p:nvPr>
            <p:ph type="sldNum" sz="quarter" idx="10"/>
          </p:nvPr>
        </p:nvSpPr>
        <p:spPr/>
        <p:txBody>
          <a:bodyPr/>
          <a:lstStyle/>
          <a:p>
            <a:fld id="{0F20B35F-A0DD-4D82-92D9-50F9296F97DB}" type="slidenum">
              <a:rPr lang="en-US" smtClean="0"/>
              <a:t>22</a:t>
            </a:fld>
            <a:endParaRPr lang="en-US"/>
          </a:p>
        </p:txBody>
      </p:sp>
    </p:spTree>
    <p:extLst>
      <p:ext uri="{BB962C8B-B14F-4D97-AF65-F5344CB8AC3E}">
        <p14:creationId xmlns:p14="http://schemas.microsoft.com/office/powerpoint/2010/main" val="2262639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n-US" sz="2500" b="1" dirty="0"/>
              <a:t>Three sides to an issue</a:t>
            </a:r>
            <a:r>
              <a:rPr lang="en-US" sz="2500" dirty="0"/>
              <a:t>: </a:t>
            </a:r>
            <a:r>
              <a:rPr lang="en-US" sz="2500" b="1" u="sng" dirty="0"/>
              <a:t>my side</a:t>
            </a:r>
            <a:r>
              <a:rPr lang="en-US" sz="2500" dirty="0"/>
              <a:t>, </a:t>
            </a:r>
            <a:r>
              <a:rPr lang="en-US" sz="2500" b="1" u="sng" dirty="0"/>
              <a:t>your side</a:t>
            </a:r>
            <a:r>
              <a:rPr lang="en-US" sz="2500" dirty="0"/>
              <a:t> and </a:t>
            </a:r>
            <a:r>
              <a:rPr lang="en-US" sz="2500" b="1" u="sng" dirty="0"/>
              <a:t>the truth</a:t>
            </a:r>
          </a:p>
          <a:p>
            <a:pPr>
              <a:buFont typeface="Wingdings" panose="05000000000000000000" pitchFamily="2" charset="2"/>
              <a:buChar char="Ø"/>
            </a:pPr>
            <a:endParaRPr lang="en-US" sz="2500" dirty="0"/>
          </a:p>
          <a:p>
            <a:pPr>
              <a:buFont typeface="Wingdings" panose="05000000000000000000" pitchFamily="2" charset="2"/>
              <a:buChar char="Ø"/>
            </a:pPr>
            <a:r>
              <a:rPr lang="en-US" sz="2500" dirty="0"/>
              <a:t>Issue resolution</a:t>
            </a:r>
          </a:p>
          <a:p>
            <a:pPr lvl="1">
              <a:buFont typeface="Wingdings" panose="05000000000000000000" pitchFamily="2" charset="2"/>
              <a:buChar char="Ø"/>
            </a:pPr>
            <a:r>
              <a:rPr lang="en-US" sz="2500" b="1" dirty="0"/>
              <a:t>Emotional</a:t>
            </a:r>
          </a:p>
          <a:p>
            <a:pPr lvl="1">
              <a:buFont typeface="Wingdings" panose="05000000000000000000" pitchFamily="2" charset="2"/>
              <a:buChar char="Ø"/>
            </a:pPr>
            <a:r>
              <a:rPr lang="en-US" sz="2500" dirty="0"/>
              <a:t>Factual</a:t>
            </a:r>
          </a:p>
          <a:p>
            <a:pPr lvl="1">
              <a:buFont typeface="Wingdings" panose="05000000000000000000" pitchFamily="2" charset="2"/>
              <a:buChar char="Ø"/>
            </a:pPr>
            <a:endParaRPr lang="en-US" sz="2500" dirty="0"/>
          </a:p>
          <a:p>
            <a:pPr>
              <a:buFont typeface="Wingdings" panose="05000000000000000000" pitchFamily="2" charset="2"/>
              <a:buChar char="Ø"/>
            </a:pPr>
            <a:r>
              <a:rPr lang="en-US" sz="2500" dirty="0"/>
              <a:t>How can I help </a:t>
            </a:r>
            <a:r>
              <a:rPr lang="en-US" sz="2500" b="1" dirty="0"/>
              <a:t>bring peace </a:t>
            </a:r>
            <a:r>
              <a:rPr lang="en-US" sz="2500" dirty="0"/>
              <a:t>to those in conflict?</a:t>
            </a:r>
          </a:p>
          <a:p>
            <a:endParaRPr lang="en-US" dirty="0"/>
          </a:p>
        </p:txBody>
      </p:sp>
      <p:sp>
        <p:nvSpPr>
          <p:cNvPr id="4" name="Slide Number Placeholder 3"/>
          <p:cNvSpPr>
            <a:spLocks noGrp="1"/>
          </p:cNvSpPr>
          <p:nvPr>
            <p:ph type="sldNum" sz="quarter" idx="10"/>
          </p:nvPr>
        </p:nvSpPr>
        <p:spPr/>
        <p:txBody>
          <a:bodyPr/>
          <a:lstStyle/>
          <a:p>
            <a:fld id="{0F20B35F-A0DD-4D82-92D9-50F9296F97DB}" type="slidenum">
              <a:rPr lang="en-US" smtClean="0"/>
              <a:t>24</a:t>
            </a:fld>
            <a:endParaRPr lang="en-US"/>
          </a:p>
        </p:txBody>
      </p:sp>
    </p:spTree>
    <p:extLst>
      <p:ext uri="{BB962C8B-B14F-4D97-AF65-F5344CB8AC3E}">
        <p14:creationId xmlns:p14="http://schemas.microsoft.com/office/powerpoint/2010/main" val="820450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Communication</a:t>
            </a:r>
          </a:p>
          <a:p>
            <a:r>
              <a:rPr lang="en-US" dirty="0"/>
              <a:t>Attitude</a:t>
            </a:r>
          </a:p>
          <a:p>
            <a:r>
              <a:rPr lang="en-US" dirty="0"/>
              <a:t>Experts  </a:t>
            </a:r>
            <a:r>
              <a:rPr lang="en-US" baseline="0" dirty="0"/>
              <a:t>communication and attitude</a:t>
            </a:r>
          </a:p>
          <a:p>
            <a:r>
              <a:rPr lang="en-US" baseline="0" dirty="0"/>
              <a:t>	10% words, 35% tone, 55% body language</a:t>
            </a:r>
          </a:p>
          <a:p>
            <a:pPr marL="83789"/>
            <a:r>
              <a:rPr lang="en-US" sz="2500" b="1" dirty="0"/>
              <a:t>Albert Mehrabian</a:t>
            </a:r>
          </a:p>
          <a:p>
            <a:pPr lvl="1"/>
            <a:r>
              <a:rPr lang="en-US" sz="2500" b="1" dirty="0"/>
              <a:t>55% body language</a:t>
            </a:r>
          </a:p>
          <a:p>
            <a:pPr lvl="1"/>
            <a:r>
              <a:rPr lang="en-US" sz="2500" b="1" dirty="0"/>
              <a:t>37% tone</a:t>
            </a:r>
          </a:p>
          <a:p>
            <a:pPr lvl="1"/>
            <a:r>
              <a:rPr lang="en-US" sz="2500" b="1" dirty="0"/>
              <a:t>8% words</a:t>
            </a:r>
          </a:p>
          <a:p>
            <a:endParaRPr lang="en-US" baseline="0" dirty="0"/>
          </a:p>
          <a:p>
            <a:r>
              <a:rPr lang="en-US" baseline="0" dirty="0"/>
              <a:t>Mehrabian Weiner and Ferris communication and attitude</a:t>
            </a:r>
          </a:p>
          <a:p>
            <a:r>
              <a:rPr lang="en-US" baseline="0" dirty="0"/>
              <a:t>	40% vocal and 60% facial</a:t>
            </a:r>
          </a:p>
          <a:p>
            <a:endParaRPr lang="en-US" dirty="0"/>
          </a:p>
        </p:txBody>
      </p:sp>
      <p:sp>
        <p:nvSpPr>
          <p:cNvPr id="4" name="Slide Number Placeholder 3"/>
          <p:cNvSpPr>
            <a:spLocks noGrp="1"/>
          </p:cNvSpPr>
          <p:nvPr>
            <p:ph type="sldNum" sz="quarter" idx="10"/>
          </p:nvPr>
        </p:nvSpPr>
        <p:spPr/>
        <p:txBody>
          <a:bodyPr/>
          <a:lstStyle/>
          <a:p>
            <a:fld id="{0F20B35F-A0DD-4D82-92D9-50F9296F97DB}" type="slidenum">
              <a:rPr lang="en-US" smtClean="0"/>
              <a:t>25</a:t>
            </a:fld>
            <a:endParaRPr lang="en-US"/>
          </a:p>
        </p:txBody>
      </p:sp>
    </p:spTree>
    <p:extLst>
      <p:ext uri="{BB962C8B-B14F-4D97-AF65-F5344CB8AC3E}">
        <p14:creationId xmlns:p14="http://schemas.microsoft.com/office/powerpoint/2010/main" val="526298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0B35F-A0DD-4D82-92D9-50F9296F97DB}" type="slidenum">
              <a:rPr lang="en-US" smtClean="0"/>
              <a:t>26</a:t>
            </a:fld>
            <a:endParaRPr lang="en-US"/>
          </a:p>
        </p:txBody>
      </p:sp>
    </p:spTree>
    <p:extLst>
      <p:ext uri="{BB962C8B-B14F-4D97-AF65-F5344CB8AC3E}">
        <p14:creationId xmlns:p14="http://schemas.microsoft.com/office/powerpoint/2010/main" val="1592220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3789"/>
            <a:r>
              <a:rPr lang="en-US" dirty="0"/>
              <a:t>What are barriers to Listening? </a:t>
            </a:r>
          </a:p>
          <a:p>
            <a:pPr marL="83789"/>
            <a:r>
              <a:rPr lang="en-US" dirty="0"/>
              <a:t>How do you overcome them?</a:t>
            </a:r>
          </a:p>
          <a:p>
            <a:pPr marL="83789"/>
            <a:endParaRPr lang="en-US" dirty="0"/>
          </a:p>
          <a:p>
            <a:r>
              <a:rPr lang="en-US" dirty="0"/>
              <a:t>Active listening </a:t>
            </a:r>
          </a:p>
          <a:p>
            <a:pPr lvl="1"/>
            <a:r>
              <a:rPr lang="en-US" dirty="0"/>
              <a:t>Discuss and define</a:t>
            </a:r>
          </a:p>
          <a:p>
            <a:pPr lvl="1"/>
            <a:r>
              <a:rPr lang="en-US" dirty="0"/>
              <a:t>Practice an example</a:t>
            </a:r>
          </a:p>
          <a:p>
            <a:pPr lvl="1"/>
            <a:r>
              <a:rPr lang="en-US" dirty="0"/>
              <a:t>Ask how it felt</a:t>
            </a:r>
          </a:p>
          <a:p>
            <a:r>
              <a:rPr lang="en-US" dirty="0"/>
              <a:t>Men versus women </a:t>
            </a:r>
          </a:p>
          <a:p>
            <a:pPr lvl="1"/>
            <a:r>
              <a:rPr lang="en-US" dirty="0"/>
              <a:t>Differences</a:t>
            </a:r>
          </a:p>
          <a:p>
            <a:pPr lvl="1"/>
            <a:r>
              <a:rPr lang="en-US" dirty="0"/>
              <a:t>Approaches</a:t>
            </a:r>
          </a:p>
          <a:p>
            <a:endParaRPr lang="en-US" dirty="0"/>
          </a:p>
          <a:p>
            <a:endParaRPr lang="en-US" dirty="0"/>
          </a:p>
        </p:txBody>
      </p:sp>
      <p:sp>
        <p:nvSpPr>
          <p:cNvPr id="4" name="Slide Number Placeholder 3"/>
          <p:cNvSpPr>
            <a:spLocks noGrp="1"/>
          </p:cNvSpPr>
          <p:nvPr>
            <p:ph type="sldNum" sz="quarter" idx="10"/>
          </p:nvPr>
        </p:nvSpPr>
        <p:spPr/>
        <p:txBody>
          <a:bodyPr/>
          <a:lstStyle/>
          <a:p>
            <a:fld id="{0F20B35F-A0DD-4D82-92D9-50F9296F97DB}" type="slidenum">
              <a:rPr lang="en-US" smtClean="0"/>
              <a:t>27</a:t>
            </a:fld>
            <a:endParaRPr lang="en-US"/>
          </a:p>
        </p:txBody>
      </p:sp>
    </p:spTree>
    <p:extLst>
      <p:ext uri="{BB962C8B-B14F-4D97-AF65-F5344CB8AC3E}">
        <p14:creationId xmlns:p14="http://schemas.microsoft.com/office/powerpoint/2010/main" val="2972483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0B35F-A0DD-4D82-92D9-50F9296F97DB}" type="slidenum">
              <a:rPr lang="en-US" smtClean="0"/>
              <a:t>28</a:t>
            </a:fld>
            <a:endParaRPr lang="en-US"/>
          </a:p>
        </p:txBody>
      </p:sp>
    </p:spTree>
    <p:extLst>
      <p:ext uri="{BB962C8B-B14F-4D97-AF65-F5344CB8AC3E}">
        <p14:creationId xmlns:p14="http://schemas.microsoft.com/office/powerpoint/2010/main" val="999425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0B35F-A0DD-4D82-92D9-50F9296F97DB}" type="slidenum">
              <a:rPr lang="en-US" smtClean="0"/>
              <a:t>30</a:t>
            </a:fld>
            <a:endParaRPr lang="en-US"/>
          </a:p>
        </p:txBody>
      </p:sp>
    </p:spTree>
    <p:extLst>
      <p:ext uri="{BB962C8B-B14F-4D97-AF65-F5344CB8AC3E}">
        <p14:creationId xmlns:p14="http://schemas.microsoft.com/office/powerpoint/2010/main" val="655754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0B35F-A0DD-4D82-92D9-50F9296F97DB}" type="slidenum">
              <a:rPr lang="en-US" smtClean="0"/>
              <a:t>32</a:t>
            </a:fld>
            <a:endParaRPr lang="en-US" dirty="0"/>
          </a:p>
        </p:txBody>
      </p:sp>
    </p:spTree>
    <p:extLst>
      <p:ext uri="{BB962C8B-B14F-4D97-AF65-F5344CB8AC3E}">
        <p14:creationId xmlns:p14="http://schemas.microsoft.com/office/powerpoint/2010/main" val="4161586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20B35F-A0DD-4D82-92D9-50F9296F97DB}" type="slidenum">
              <a:rPr lang="en-US" smtClean="0"/>
              <a:t>3</a:t>
            </a:fld>
            <a:endParaRPr lang="en-US"/>
          </a:p>
        </p:txBody>
      </p:sp>
    </p:spTree>
    <p:extLst>
      <p:ext uri="{BB962C8B-B14F-4D97-AF65-F5344CB8AC3E}">
        <p14:creationId xmlns:p14="http://schemas.microsoft.com/office/powerpoint/2010/main" val="2874259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0B35F-A0DD-4D82-92D9-50F9296F97DB}" type="slidenum">
              <a:rPr lang="en-US" smtClean="0"/>
              <a:t>33</a:t>
            </a:fld>
            <a:endParaRPr lang="en-US" dirty="0"/>
          </a:p>
        </p:txBody>
      </p:sp>
    </p:spTree>
    <p:extLst>
      <p:ext uri="{BB962C8B-B14F-4D97-AF65-F5344CB8AC3E}">
        <p14:creationId xmlns:p14="http://schemas.microsoft.com/office/powerpoint/2010/main" val="3787240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0B35F-A0DD-4D82-92D9-50F9296F97DB}" type="slidenum">
              <a:rPr lang="en-US" smtClean="0"/>
              <a:t>35</a:t>
            </a:fld>
            <a:endParaRPr lang="en-US" dirty="0"/>
          </a:p>
        </p:txBody>
      </p:sp>
    </p:spTree>
    <p:extLst>
      <p:ext uri="{BB962C8B-B14F-4D97-AF65-F5344CB8AC3E}">
        <p14:creationId xmlns:p14="http://schemas.microsoft.com/office/powerpoint/2010/main" val="1403100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0B35F-A0DD-4D82-92D9-50F9296F97DB}" type="slidenum">
              <a:rPr lang="en-US" smtClean="0"/>
              <a:t>37</a:t>
            </a:fld>
            <a:endParaRPr lang="en-US" dirty="0"/>
          </a:p>
        </p:txBody>
      </p:sp>
    </p:spTree>
    <p:extLst>
      <p:ext uri="{BB962C8B-B14F-4D97-AF65-F5344CB8AC3E}">
        <p14:creationId xmlns:p14="http://schemas.microsoft.com/office/powerpoint/2010/main" val="755447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0B35F-A0DD-4D82-92D9-50F9296F97DB}" type="slidenum">
              <a:rPr lang="en-US" smtClean="0"/>
              <a:t>38</a:t>
            </a:fld>
            <a:endParaRPr lang="en-US" dirty="0"/>
          </a:p>
        </p:txBody>
      </p:sp>
    </p:spTree>
    <p:extLst>
      <p:ext uri="{BB962C8B-B14F-4D97-AF65-F5344CB8AC3E}">
        <p14:creationId xmlns:p14="http://schemas.microsoft.com/office/powerpoint/2010/main" val="3747548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0B35F-A0DD-4D82-92D9-50F9296F97DB}" type="slidenum">
              <a:rPr lang="en-US" smtClean="0"/>
              <a:t>39</a:t>
            </a:fld>
            <a:endParaRPr lang="en-US"/>
          </a:p>
        </p:txBody>
      </p:sp>
    </p:spTree>
    <p:extLst>
      <p:ext uri="{BB962C8B-B14F-4D97-AF65-F5344CB8AC3E}">
        <p14:creationId xmlns:p14="http://schemas.microsoft.com/office/powerpoint/2010/main" val="2043142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message for today is – It’s not about me</a:t>
            </a:r>
          </a:p>
        </p:txBody>
      </p:sp>
      <p:sp>
        <p:nvSpPr>
          <p:cNvPr id="4" name="Slide Number Placeholder 3"/>
          <p:cNvSpPr>
            <a:spLocks noGrp="1"/>
          </p:cNvSpPr>
          <p:nvPr>
            <p:ph type="sldNum" sz="quarter" idx="5"/>
          </p:nvPr>
        </p:nvSpPr>
        <p:spPr/>
        <p:txBody>
          <a:bodyPr/>
          <a:lstStyle/>
          <a:p>
            <a:fld id="{0F20B35F-A0DD-4D82-92D9-50F9296F97DB}" type="slidenum">
              <a:rPr lang="en-US" smtClean="0"/>
              <a:t>40</a:t>
            </a:fld>
            <a:endParaRPr lang="en-US" dirty="0"/>
          </a:p>
        </p:txBody>
      </p:sp>
    </p:spTree>
    <p:extLst>
      <p:ext uri="{BB962C8B-B14F-4D97-AF65-F5344CB8AC3E}">
        <p14:creationId xmlns:p14="http://schemas.microsoft.com/office/powerpoint/2010/main" val="18286916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0B35F-A0DD-4D82-92D9-50F9296F97DB}" type="slidenum">
              <a:rPr lang="en-US" smtClean="0"/>
              <a:t>42</a:t>
            </a:fld>
            <a:endParaRPr lang="en-US"/>
          </a:p>
        </p:txBody>
      </p:sp>
    </p:spTree>
    <p:extLst>
      <p:ext uri="{BB962C8B-B14F-4D97-AF65-F5344CB8AC3E}">
        <p14:creationId xmlns:p14="http://schemas.microsoft.com/office/powerpoint/2010/main" val="2941822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20B35F-A0DD-4D82-92D9-50F9296F97DB}" type="slidenum">
              <a:rPr lang="en-US" smtClean="0"/>
              <a:t>43</a:t>
            </a:fld>
            <a:endParaRPr lang="en-US"/>
          </a:p>
        </p:txBody>
      </p:sp>
    </p:spTree>
    <p:extLst>
      <p:ext uri="{BB962C8B-B14F-4D97-AF65-F5344CB8AC3E}">
        <p14:creationId xmlns:p14="http://schemas.microsoft.com/office/powerpoint/2010/main" val="2868856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message for today is – It’s not about me</a:t>
            </a:r>
          </a:p>
        </p:txBody>
      </p:sp>
      <p:sp>
        <p:nvSpPr>
          <p:cNvPr id="4" name="Slide Number Placeholder 3"/>
          <p:cNvSpPr>
            <a:spLocks noGrp="1"/>
          </p:cNvSpPr>
          <p:nvPr>
            <p:ph type="sldNum" sz="quarter" idx="5"/>
          </p:nvPr>
        </p:nvSpPr>
        <p:spPr/>
        <p:txBody>
          <a:bodyPr/>
          <a:lstStyle/>
          <a:p>
            <a:fld id="{0F20B35F-A0DD-4D82-92D9-50F9296F97DB}" type="slidenum">
              <a:rPr lang="en-US" smtClean="0"/>
              <a:t>5</a:t>
            </a:fld>
            <a:endParaRPr lang="en-US" dirty="0"/>
          </a:p>
        </p:txBody>
      </p:sp>
    </p:spTree>
    <p:extLst>
      <p:ext uri="{BB962C8B-B14F-4D97-AF65-F5344CB8AC3E}">
        <p14:creationId xmlns:p14="http://schemas.microsoft.com/office/powerpoint/2010/main" val="1828691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20B35F-A0DD-4D82-92D9-50F9296F97DB}" type="slidenum">
              <a:rPr lang="en-US" smtClean="0"/>
              <a:t>9</a:t>
            </a:fld>
            <a:endParaRPr lang="en-US"/>
          </a:p>
        </p:txBody>
      </p:sp>
    </p:spTree>
    <p:extLst>
      <p:ext uri="{BB962C8B-B14F-4D97-AF65-F5344CB8AC3E}">
        <p14:creationId xmlns:p14="http://schemas.microsoft.com/office/powerpoint/2010/main" val="3375986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5/15/10</a:t>
            </a:r>
          </a:p>
          <a:p>
            <a:r>
              <a:rPr lang="en-US" b="1" dirty="0"/>
              <a:t>Mindfulness</a:t>
            </a:r>
          </a:p>
          <a:p>
            <a:r>
              <a:rPr lang="en-US" b="1" dirty="0"/>
              <a:t>More sleep</a:t>
            </a:r>
          </a:p>
          <a:p>
            <a:r>
              <a:rPr lang="en-US" b="1" dirty="0"/>
              <a:t>The right foods</a:t>
            </a:r>
          </a:p>
          <a:p>
            <a:r>
              <a:rPr lang="en-US" b="1" dirty="0"/>
              <a:t>Three keys</a:t>
            </a:r>
          </a:p>
          <a:p>
            <a:pPr lvl="1"/>
            <a:r>
              <a:rPr lang="en-US" b="1" dirty="0"/>
              <a:t>Attention and focus</a:t>
            </a:r>
          </a:p>
          <a:p>
            <a:pPr lvl="1"/>
            <a:r>
              <a:rPr lang="en-US" b="1" dirty="0"/>
              <a:t>Priorities</a:t>
            </a:r>
          </a:p>
          <a:p>
            <a:pPr lvl="1"/>
            <a:r>
              <a:rPr lang="en-US" b="1" dirty="0"/>
              <a:t>Energy – Resources</a:t>
            </a:r>
          </a:p>
          <a:p>
            <a:r>
              <a:rPr lang="en-US" b="1" dirty="0"/>
              <a:t>SCARF Model</a:t>
            </a:r>
          </a:p>
          <a:p>
            <a:pPr lvl="1"/>
            <a:r>
              <a:rPr lang="en-US" b="1" dirty="0"/>
              <a:t>Status</a:t>
            </a:r>
          </a:p>
          <a:p>
            <a:pPr lvl="1"/>
            <a:r>
              <a:rPr lang="en-US" b="1" dirty="0"/>
              <a:t>Certainty</a:t>
            </a:r>
          </a:p>
          <a:p>
            <a:pPr lvl="1"/>
            <a:r>
              <a:rPr lang="en-US" b="1" dirty="0"/>
              <a:t>Autonomy</a:t>
            </a:r>
          </a:p>
          <a:p>
            <a:pPr lvl="1"/>
            <a:r>
              <a:rPr lang="en-US" b="1" dirty="0"/>
              <a:t>Relatedness</a:t>
            </a:r>
          </a:p>
          <a:p>
            <a:pPr lvl="1"/>
            <a:r>
              <a:rPr lang="en-US" b="1" dirty="0"/>
              <a:t>Fairness</a:t>
            </a:r>
          </a:p>
          <a:p>
            <a:r>
              <a:rPr lang="en-US" b="1" dirty="0"/>
              <a:t>Greater Good In Action</a:t>
            </a:r>
          </a:p>
          <a:p>
            <a:endParaRPr lang="en-US" dirty="0"/>
          </a:p>
        </p:txBody>
      </p:sp>
      <p:sp>
        <p:nvSpPr>
          <p:cNvPr id="4" name="Slide Number Placeholder 3"/>
          <p:cNvSpPr>
            <a:spLocks noGrp="1"/>
          </p:cNvSpPr>
          <p:nvPr>
            <p:ph type="sldNum" sz="quarter" idx="10"/>
          </p:nvPr>
        </p:nvSpPr>
        <p:spPr/>
        <p:txBody>
          <a:bodyPr/>
          <a:lstStyle/>
          <a:p>
            <a:fld id="{0F20B35F-A0DD-4D82-92D9-50F9296F97DB}" type="slidenum">
              <a:rPr lang="en-US" smtClean="0"/>
              <a:t>11</a:t>
            </a:fld>
            <a:endParaRPr lang="en-US"/>
          </a:p>
        </p:txBody>
      </p:sp>
    </p:spTree>
    <p:extLst>
      <p:ext uri="{BB962C8B-B14F-4D97-AF65-F5344CB8AC3E}">
        <p14:creationId xmlns:p14="http://schemas.microsoft.com/office/powerpoint/2010/main" val="3498655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habits become reflexes </a:t>
            </a:r>
          </a:p>
          <a:p>
            <a:r>
              <a:rPr lang="en-US" dirty="0"/>
              <a:t>Biases take almost no thought</a:t>
            </a:r>
          </a:p>
          <a:p>
            <a:endParaRPr lang="en-US" dirty="0"/>
          </a:p>
          <a:p>
            <a:r>
              <a:rPr lang="en-US" dirty="0"/>
              <a:t>If think of something and start it, in 20 to 30 seconds we are more likely to accomplish the task</a:t>
            </a:r>
          </a:p>
        </p:txBody>
      </p:sp>
      <p:sp>
        <p:nvSpPr>
          <p:cNvPr id="4" name="Slide Number Placeholder 3"/>
          <p:cNvSpPr>
            <a:spLocks noGrp="1"/>
          </p:cNvSpPr>
          <p:nvPr>
            <p:ph type="sldNum" sz="quarter" idx="5"/>
          </p:nvPr>
        </p:nvSpPr>
        <p:spPr/>
        <p:txBody>
          <a:bodyPr/>
          <a:lstStyle/>
          <a:p>
            <a:fld id="{0F20B35F-A0DD-4D82-92D9-50F9296F97DB}" type="slidenum">
              <a:rPr lang="en-US" smtClean="0"/>
              <a:t>14</a:t>
            </a:fld>
            <a:endParaRPr lang="en-US"/>
          </a:p>
        </p:txBody>
      </p:sp>
    </p:spTree>
    <p:extLst>
      <p:ext uri="{BB962C8B-B14F-4D97-AF65-F5344CB8AC3E}">
        <p14:creationId xmlns:p14="http://schemas.microsoft.com/office/powerpoint/2010/main" val="4011076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20B35F-A0DD-4D82-92D9-50F9296F97DB}" type="slidenum">
              <a:rPr lang="en-US" smtClean="0"/>
              <a:t>16</a:t>
            </a:fld>
            <a:endParaRPr lang="en-US"/>
          </a:p>
        </p:txBody>
      </p:sp>
    </p:spTree>
    <p:extLst>
      <p:ext uri="{BB962C8B-B14F-4D97-AF65-F5344CB8AC3E}">
        <p14:creationId xmlns:p14="http://schemas.microsoft.com/office/powerpoint/2010/main" val="372206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Cortisol</a:t>
            </a:r>
          </a:p>
          <a:p>
            <a:endParaRPr lang="en-US" dirty="0"/>
          </a:p>
          <a:p>
            <a:r>
              <a:rPr lang="en-US" dirty="0"/>
              <a:t>Dopamine</a:t>
            </a:r>
          </a:p>
          <a:p>
            <a:pPr defTabSz="913668">
              <a:defRPr/>
            </a:pPr>
            <a:r>
              <a:rPr lang="en-US" dirty="0"/>
              <a:t>Endorphins</a:t>
            </a:r>
          </a:p>
          <a:p>
            <a:r>
              <a:rPr lang="en-US" dirty="0"/>
              <a:t>Oxytocin</a:t>
            </a:r>
          </a:p>
          <a:p>
            <a:pPr defTabSz="913668">
              <a:defRPr/>
            </a:pPr>
            <a:r>
              <a:rPr lang="en-US" dirty="0" err="1"/>
              <a:t>Serotonine</a:t>
            </a:r>
            <a:endParaRPr lang="en-US" dirty="0"/>
          </a:p>
          <a:p>
            <a:pPr defTabSz="913668">
              <a:defRPr/>
            </a:pPr>
            <a:endParaRPr lang="en-US" dirty="0"/>
          </a:p>
          <a:p>
            <a:pPr defTabSz="913668">
              <a:defRPr/>
            </a:pPr>
            <a:r>
              <a:rPr lang="en-US" dirty="0"/>
              <a:t>70% of people are visual learners – high fidelity </a:t>
            </a:r>
          </a:p>
          <a:p>
            <a:pPr defTabSz="913668">
              <a:defRPr/>
            </a:pPr>
            <a:endParaRPr lang="en-US" dirty="0"/>
          </a:p>
          <a:p>
            <a:pPr defTabSz="913668">
              <a:defRPr/>
            </a:pPr>
            <a:r>
              <a:rPr lang="en-US" dirty="0"/>
              <a:t>Lisa Feldman Barrett “How Emotions Are Made: The Secret Life of the Brain” and “7 ½ Lessons About the Brain”</a:t>
            </a:r>
          </a:p>
          <a:p>
            <a:pPr defTabSz="913668">
              <a:defRPr/>
            </a:pPr>
            <a:endParaRPr lang="en-US" dirty="0"/>
          </a:p>
          <a:p>
            <a:pPr defTabSz="913668">
              <a:defRPr/>
            </a:pPr>
            <a:endParaRPr lang="en-US" dirty="0"/>
          </a:p>
          <a:p>
            <a:pPr defTabSz="913668">
              <a:defRPr/>
            </a:pPr>
            <a:r>
              <a:rPr lang="en-US" b="0" i="0" dirty="0">
                <a:solidFill>
                  <a:srgbClr val="111111"/>
                </a:solidFill>
                <a:effectLst/>
                <a:latin typeface="Lato" panose="020F0502020204030203" pitchFamily="34" charset="0"/>
              </a:rPr>
              <a:t>Suggestions for increasing emotional intelligence that Barrett proposes include: (1) learning new words and emotional concepts, (2) learning how to categorize emotional instances with more granularity; seeing the 37 shades of anger, (3) keeping track of positive experiences so you can recognize them with more sensitivity in the future and access those more readily, (4) deconstructing an emotional instance into the affective feeling of the mere physical sensations and using those to reframe the moment from a broad label to a more nuanced understanding of the moment.</a:t>
            </a:r>
            <a:endParaRPr lang="en-US" dirty="0"/>
          </a:p>
          <a:p>
            <a:endParaRPr lang="en-US" dirty="0"/>
          </a:p>
        </p:txBody>
      </p:sp>
      <p:sp>
        <p:nvSpPr>
          <p:cNvPr id="4" name="Slide Number Placeholder 3"/>
          <p:cNvSpPr>
            <a:spLocks noGrp="1"/>
          </p:cNvSpPr>
          <p:nvPr>
            <p:ph type="sldNum" sz="quarter" idx="10"/>
          </p:nvPr>
        </p:nvSpPr>
        <p:spPr/>
        <p:txBody>
          <a:bodyPr/>
          <a:lstStyle/>
          <a:p>
            <a:fld id="{0F20B35F-A0DD-4D82-92D9-50F9296F97DB}" type="slidenum">
              <a:rPr lang="en-US" smtClean="0"/>
              <a:t>17</a:t>
            </a:fld>
            <a:endParaRPr lang="en-US"/>
          </a:p>
        </p:txBody>
      </p:sp>
    </p:spTree>
    <p:extLst>
      <p:ext uri="{BB962C8B-B14F-4D97-AF65-F5344CB8AC3E}">
        <p14:creationId xmlns:p14="http://schemas.microsoft.com/office/powerpoint/2010/main" val="564612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n-US" b="1" dirty="0"/>
              <a:t>Beliefs Cannot Be Changed - Work Towards Common Values</a:t>
            </a:r>
          </a:p>
          <a:p>
            <a:pPr>
              <a:buFont typeface="Wingdings" panose="05000000000000000000" pitchFamily="2" charset="2"/>
              <a:buChar char="Ø"/>
            </a:pPr>
            <a:endParaRPr lang="en-US" b="1" dirty="0"/>
          </a:p>
          <a:p>
            <a:pPr>
              <a:buFont typeface="Wingdings" panose="05000000000000000000" pitchFamily="2" charset="2"/>
              <a:buChar char="Ø"/>
            </a:pPr>
            <a:r>
              <a:rPr lang="en-US" b="1" dirty="0"/>
              <a:t>Reframing and Summarizing Engage Cognitive Operators</a:t>
            </a:r>
          </a:p>
          <a:p>
            <a:endParaRPr lang="en-US" dirty="0"/>
          </a:p>
        </p:txBody>
      </p:sp>
      <p:sp>
        <p:nvSpPr>
          <p:cNvPr id="4" name="Slide Number Placeholder 3"/>
          <p:cNvSpPr>
            <a:spLocks noGrp="1"/>
          </p:cNvSpPr>
          <p:nvPr>
            <p:ph type="sldNum" sz="quarter" idx="10"/>
          </p:nvPr>
        </p:nvSpPr>
        <p:spPr/>
        <p:txBody>
          <a:bodyPr/>
          <a:lstStyle/>
          <a:p>
            <a:fld id="{0F20B35F-A0DD-4D82-92D9-50F9296F97DB}" type="slidenum">
              <a:rPr lang="en-US" smtClean="0"/>
              <a:t>18</a:t>
            </a:fld>
            <a:endParaRPr lang="en-US"/>
          </a:p>
        </p:txBody>
      </p:sp>
    </p:spTree>
    <p:extLst>
      <p:ext uri="{BB962C8B-B14F-4D97-AF65-F5344CB8AC3E}">
        <p14:creationId xmlns:p14="http://schemas.microsoft.com/office/powerpoint/2010/main" val="1754627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7C02CC-DCE0-4438-845F-6F19B0B09C34}" type="datetime1">
              <a:rPr lang="en-US" smtClean="0"/>
              <a:t>10/21/2024</a:t>
            </a:fld>
            <a:endParaRPr lang="en-US"/>
          </a:p>
        </p:txBody>
      </p:sp>
      <p:sp>
        <p:nvSpPr>
          <p:cNvPr id="5" name="Footer Placeholder 4"/>
          <p:cNvSpPr>
            <a:spLocks noGrp="1"/>
          </p:cNvSpPr>
          <p:nvPr>
            <p:ph type="ftr" sz="quarter" idx="11"/>
          </p:nvPr>
        </p:nvSpPr>
        <p:spPr/>
        <p:txBody>
          <a:bodyPr/>
          <a:lstStyle/>
          <a:p>
            <a:r>
              <a:rPr lang="en-US"/>
              <a:t>© 2024 Michael Gregory Consulting, LLC</a:t>
            </a:r>
          </a:p>
        </p:txBody>
      </p:sp>
      <p:sp>
        <p:nvSpPr>
          <p:cNvPr id="6" name="Slide Number Placeholder 5"/>
          <p:cNvSpPr>
            <a:spLocks noGrp="1"/>
          </p:cNvSpPr>
          <p:nvPr>
            <p:ph type="sldNum" sz="quarter" idx="12"/>
          </p:nvPr>
        </p:nvSpPr>
        <p:spPr/>
        <p:txBody>
          <a:bodyPr/>
          <a:lstStyle/>
          <a:p>
            <a:fld id="{73819C7E-E904-4994-83FB-52312C38CD85}" type="slidenum">
              <a:rPr lang="en-US" smtClean="0"/>
              <a:t>‹#›</a:t>
            </a:fld>
            <a:endParaRPr lang="en-US"/>
          </a:p>
        </p:txBody>
      </p:sp>
    </p:spTree>
    <p:extLst>
      <p:ext uri="{BB962C8B-B14F-4D97-AF65-F5344CB8AC3E}">
        <p14:creationId xmlns:p14="http://schemas.microsoft.com/office/powerpoint/2010/main" val="2714229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9122CC-63E1-44B5-A6E7-3A63E88845D8}" type="datetime1">
              <a:rPr lang="en-US" smtClean="0"/>
              <a:t>10/21/2024</a:t>
            </a:fld>
            <a:endParaRPr lang="en-US"/>
          </a:p>
        </p:txBody>
      </p:sp>
      <p:sp>
        <p:nvSpPr>
          <p:cNvPr id="5" name="Footer Placeholder 4"/>
          <p:cNvSpPr>
            <a:spLocks noGrp="1"/>
          </p:cNvSpPr>
          <p:nvPr>
            <p:ph type="ftr" sz="quarter" idx="11"/>
          </p:nvPr>
        </p:nvSpPr>
        <p:spPr/>
        <p:txBody>
          <a:bodyPr/>
          <a:lstStyle/>
          <a:p>
            <a:r>
              <a:rPr lang="en-US"/>
              <a:t>© 2024 Michael Gregory Consulting, LLC</a:t>
            </a:r>
          </a:p>
        </p:txBody>
      </p:sp>
      <p:sp>
        <p:nvSpPr>
          <p:cNvPr id="6" name="Slide Number Placeholder 5"/>
          <p:cNvSpPr>
            <a:spLocks noGrp="1"/>
          </p:cNvSpPr>
          <p:nvPr>
            <p:ph type="sldNum" sz="quarter" idx="12"/>
          </p:nvPr>
        </p:nvSpPr>
        <p:spPr/>
        <p:txBody>
          <a:bodyPr/>
          <a:lstStyle/>
          <a:p>
            <a:fld id="{73819C7E-E904-4994-83FB-52312C38CD85}" type="slidenum">
              <a:rPr lang="en-US" smtClean="0"/>
              <a:t>‹#›</a:t>
            </a:fld>
            <a:endParaRPr lang="en-US"/>
          </a:p>
        </p:txBody>
      </p:sp>
    </p:spTree>
    <p:extLst>
      <p:ext uri="{BB962C8B-B14F-4D97-AF65-F5344CB8AC3E}">
        <p14:creationId xmlns:p14="http://schemas.microsoft.com/office/powerpoint/2010/main" val="411902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FD97E3-0B7D-4692-9C4C-FA0E9D0A1693}" type="datetime1">
              <a:rPr lang="en-US" smtClean="0"/>
              <a:t>10/21/2024</a:t>
            </a:fld>
            <a:endParaRPr lang="en-US"/>
          </a:p>
        </p:txBody>
      </p:sp>
      <p:sp>
        <p:nvSpPr>
          <p:cNvPr id="5" name="Footer Placeholder 4"/>
          <p:cNvSpPr>
            <a:spLocks noGrp="1"/>
          </p:cNvSpPr>
          <p:nvPr>
            <p:ph type="ftr" sz="quarter" idx="11"/>
          </p:nvPr>
        </p:nvSpPr>
        <p:spPr/>
        <p:txBody>
          <a:bodyPr/>
          <a:lstStyle/>
          <a:p>
            <a:r>
              <a:rPr lang="en-US"/>
              <a:t>© 2024 Michael Gregory Consulting, LLC</a:t>
            </a:r>
          </a:p>
        </p:txBody>
      </p:sp>
      <p:sp>
        <p:nvSpPr>
          <p:cNvPr id="6" name="Slide Number Placeholder 5"/>
          <p:cNvSpPr>
            <a:spLocks noGrp="1"/>
          </p:cNvSpPr>
          <p:nvPr>
            <p:ph type="sldNum" sz="quarter" idx="12"/>
          </p:nvPr>
        </p:nvSpPr>
        <p:spPr/>
        <p:txBody>
          <a:bodyPr/>
          <a:lstStyle/>
          <a:p>
            <a:fld id="{73819C7E-E904-4994-83FB-52312C38CD85}" type="slidenum">
              <a:rPr lang="en-US" smtClean="0"/>
              <a:t>‹#›</a:t>
            </a:fld>
            <a:endParaRPr lang="en-US"/>
          </a:p>
        </p:txBody>
      </p:sp>
    </p:spTree>
    <p:extLst>
      <p:ext uri="{BB962C8B-B14F-4D97-AF65-F5344CB8AC3E}">
        <p14:creationId xmlns:p14="http://schemas.microsoft.com/office/powerpoint/2010/main" val="3857461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E3593D-5934-4F92-80CC-FD8766A792E2}" type="datetime1">
              <a:rPr lang="en-US" smtClean="0"/>
              <a:t>10/21/2024</a:t>
            </a:fld>
            <a:endParaRPr lang="en-US"/>
          </a:p>
        </p:txBody>
      </p:sp>
      <p:sp>
        <p:nvSpPr>
          <p:cNvPr id="5" name="Footer Placeholder 4"/>
          <p:cNvSpPr>
            <a:spLocks noGrp="1"/>
          </p:cNvSpPr>
          <p:nvPr>
            <p:ph type="ftr" sz="quarter" idx="11"/>
          </p:nvPr>
        </p:nvSpPr>
        <p:spPr/>
        <p:txBody>
          <a:bodyPr/>
          <a:lstStyle/>
          <a:p>
            <a:r>
              <a:rPr lang="en-US"/>
              <a:t>© 2024 Michael Gregory Consulting, LLC</a:t>
            </a:r>
          </a:p>
        </p:txBody>
      </p:sp>
      <p:sp>
        <p:nvSpPr>
          <p:cNvPr id="6" name="Slide Number Placeholder 5"/>
          <p:cNvSpPr>
            <a:spLocks noGrp="1"/>
          </p:cNvSpPr>
          <p:nvPr>
            <p:ph type="sldNum" sz="quarter" idx="12"/>
          </p:nvPr>
        </p:nvSpPr>
        <p:spPr/>
        <p:txBody>
          <a:bodyPr/>
          <a:lstStyle/>
          <a:p>
            <a:fld id="{73819C7E-E904-4994-83FB-52312C38CD85}" type="slidenum">
              <a:rPr lang="en-US" smtClean="0"/>
              <a:t>‹#›</a:t>
            </a:fld>
            <a:endParaRPr lang="en-US"/>
          </a:p>
        </p:txBody>
      </p:sp>
    </p:spTree>
    <p:extLst>
      <p:ext uri="{BB962C8B-B14F-4D97-AF65-F5344CB8AC3E}">
        <p14:creationId xmlns:p14="http://schemas.microsoft.com/office/powerpoint/2010/main" val="1232209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245071-EEB0-4A16-A2A7-6CDCC4FB75A2}" type="datetime1">
              <a:rPr lang="en-US" smtClean="0"/>
              <a:t>10/21/2024</a:t>
            </a:fld>
            <a:endParaRPr lang="en-US"/>
          </a:p>
        </p:txBody>
      </p:sp>
      <p:sp>
        <p:nvSpPr>
          <p:cNvPr id="5" name="Footer Placeholder 4"/>
          <p:cNvSpPr>
            <a:spLocks noGrp="1"/>
          </p:cNvSpPr>
          <p:nvPr>
            <p:ph type="ftr" sz="quarter" idx="11"/>
          </p:nvPr>
        </p:nvSpPr>
        <p:spPr/>
        <p:txBody>
          <a:bodyPr/>
          <a:lstStyle/>
          <a:p>
            <a:r>
              <a:rPr lang="en-US"/>
              <a:t>© 2024 Michael Gregory Consulting, LLC</a:t>
            </a:r>
          </a:p>
        </p:txBody>
      </p:sp>
      <p:sp>
        <p:nvSpPr>
          <p:cNvPr id="6" name="Slide Number Placeholder 5"/>
          <p:cNvSpPr>
            <a:spLocks noGrp="1"/>
          </p:cNvSpPr>
          <p:nvPr>
            <p:ph type="sldNum" sz="quarter" idx="12"/>
          </p:nvPr>
        </p:nvSpPr>
        <p:spPr/>
        <p:txBody>
          <a:bodyPr/>
          <a:lstStyle/>
          <a:p>
            <a:fld id="{73819C7E-E904-4994-83FB-52312C38CD85}" type="slidenum">
              <a:rPr lang="en-US" smtClean="0"/>
              <a:t>‹#›</a:t>
            </a:fld>
            <a:endParaRPr lang="en-US"/>
          </a:p>
        </p:txBody>
      </p:sp>
    </p:spTree>
    <p:extLst>
      <p:ext uri="{BB962C8B-B14F-4D97-AF65-F5344CB8AC3E}">
        <p14:creationId xmlns:p14="http://schemas.microsoft.com/office/powerpoint/2010/main" val="808319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C7BE1C0-E7C5-4178-A520-E01BF5A84E84}" type="datetime1">
              <a:rPr lang="en-US" smtClean="0"/>
              <a:t>10/21/2024</a:t>
            </a:fld>
            <a:endParaRPr lang="en-US"/>
          </a:p>
        </p:txBody>
      </p:sp>
      <p:sp>
        <p:nvSpPr>
          <p:cNvPr id="6" name="Footer Placeholder 5"/>
          <p:cNvSpPr>
            <a:spLocks noGrp="1"/>
          </p:cNvSpPr>
          <p:nvPr>
            <p:ph type="ftr" sz="quarter" idx="11"/>
          </p:nvPr>
        </p:nvSpPr>
        <p:spPr/>
        <p:txBody>
          <a:bodyPr/>
          <a:lstStyle/>
          <a:p>
            <a:r>
              <a:rPr lang="en-US"/>
              <a:t>© 2024 Michael Gregory Consulting, LLC</a:t>
            </a:r>
          </a:p>
        </p:txBody>
      </p:sp>
      <p:sp>
        <p:nvSpPr>
          <p:cNvPr id="7" name="Slide Number Placeholder 6"/>
          <p:cNvSpPr>
            <a:spLocks noGrp="1"/>
          </p:cNvSpPr>
          <p:nvPr>
            <p:ph type="sldNum" sz="quarter" idx="12"/>
          </p:nvPr>
        </p:nvSpPr>
        <p:spPr/>
        <p:txBody>
          <a:bodyPr/>
          <a:lstStyle/>
          <a:p>
            <a:fld id="{73819C7E-E904-4994-83FB-52312C38CD85}" type="slidenum">
              <a:rPr lang="en-US" smtClean="0"/>
              <a:t>‹#›</a:t>
            </a:fld>
            <a:endParaRPr lang="en-US"/>
          </a:p>
        </p:txBody>
      </p:sp>
    </p:spTree>
    <p:extLst>
      <p:ext uri="{BB962C8B-B14F-4D97-AF65-F5344CB8AC3E}">
        <p14:creationId xmlns:p14="http://schemas.microsoft.com/office/powerpoint/2010/main" val="3535019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3390DC-4AE4-49B3-B440-EBEDF410FD4E}" type="datetime1">
              <a:rPr lang="en-US" smtClean="0"/>
              <a:t>10/21/2024</a:t>
            </a:fld>
            <a:endParaRPr lang="en-US"/>
          </a:p>
        </p:txBody>
      </p:sp>
      <p:sp>
        <p:nvSpPr>
          <p:cNvPr id="8" name="Footer Placeholder 7"/>
          <p:cNvSpPr>
            <a:spLocks noGrp="1"/>
          </p:cNvSpPr>
          <p:nvPr>
            <p:ph type="ftr" sz="quarter" idx="11"/>
          </p:nvPr>
        </p:nvSpPr>
        <p:spPr/>
        <p:txBody>
          <a:bodyPr/>
          <a:lstStyle/>
          <a:p>
            <a:r>
              <a:rPr lang="en-US"/>
              <a:t>© 2024 Michael Gregory Consulting, LLC</a:t>
            </a:r>
          </a:p>
        </p:txBody>
      </p:sp>
      <p:sp>
        <p:nvSpPr>
          <p:cNvPr id="9" name="Slide Number Placeholder 8"/>
          <p:cNvSpPr>
            <a:spLocks noGrp="1"/>
          </p:cNvSpPr>
          <p:nvPr>
            <p:ph type="sldNum" sz="quarter" idx="12"/>
          </p:nvPr>
        </p:nvSpPr>
        <p:spPr/>
        <p:txBody>
          <a:bodyPr/>
          <a:lstStyle/>
          <a:p>
            <a:fld id="{73819C7E-E904-4994-83FB-52312C38CD85}" type="slidenum">
              <a:rPr lang="en-US" smtClean="0"/>
              <a:t>‹#›</a:t>
            </a:fld>
            <a:endParaRPr lang="en-US"/>
          </a:p>
        </p:txBody>
      </p:sp>
    </p:spTree>
    <p:extLst>
      <p:ext uri="{BB962C8B-B14F-4D97-AF65-F5344CB8AC3E}">
        <p14:creationId xmlns:p14="http://schemas.microsoft.com/office/powerpoint/2010/main" val="1147198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ADB687-3840-428F-84B8-80C0AD06FFB8}" type="datetime1">
              <a:rPr lang="en-US" smtClean="0"/>
              <a:t>10/21/2024</a:t>
            </a:fld>
            <a:endParaRPr lang="en-US"/>
          </a:p>
        </p:txBody>
      </p:sp>
      <p:sp>
        <p:nvSpPr>
          <p:cNvPr id="4" name="Footer Placeholder 3"/>
          <p:cNvSpPr>
            <a:spLocks noGrp="1"/>
          </p:cNvSpPr>
          <p:nvPr>
            <p:ph type="ftr" sz="quarter" idx="11"/>
          </p:nvPr>
        </p:nvSpPr>
        <p:spPr/>
        <p:txBody>
          <a:bodyPr/>
          <a:lstStyle/>
          <a:p>
            <a:r>
              <a:rPr lang="en-US"/>
              <a:t>© 2024 Michael Gregory Consulting, LLC</a:t>
            </a:r>
          </a:p>
        </p:txBody>
      </p:sp>
      <p:sp>
        <p:nvSpPr>
          <p:cNvPr id="5" name="Slide Number Placeholder 4"/>
          <p:cNvSpPr>
            <a:spLocks noGrp="1"/>
          </p:cNvSpPr>
          <p:nvPr>
            <p:ph type="sldNum" sz="quarter" idx="12"/>
          </p:nvPr>
        </p:nvSpPr>
        <p:spPr/>
        <p:txBody>
          <a:bodyPr/>
          <a:lstStyle/>
          <a:p>
            <a:fld id="{73819C7E-E904-4994-83FB-52312C38CD85}" type="slidenum">
              <a:rPr lang="en-US" smtClean="0"/>
              <a:t>‹#›</a:t>
            </a:fld>
            <a:endParaRPr lang="en-US"/>
          </a:p>
        </p:txBody>
      </p:sp>
    </p:spTree>
    <p:extLst>
      <p:ext uri="{BB962C8B-B14F-4D97-AF65-F5344CB8AC3E}">
        <p14:creationId xmlns:p14="http://schemas.microsoft.com/office/powerpoint/2010/main" val="711817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7B84D4-BC8B-451B-A76A-F5B0D9CE7B01}" type="datetime1">
              <a:rPr lang="en-US" smtClean="0"/>
              <a:t>10/21/2024</a:t>
            </a:fld>
            <a:endParaRPr lang="en-US"/>
          </a:p>
        </p:txBody>
      </p:sp>
      <p:sp>
        <p:nvSpPr>
          <p:cNvPr id="3" name="Footer Placeholder 2"/>
          <p:cNvSpPr>
            <a:spLocks noGrp="1"/>
          </p:cNvSpPr>
          <p:nvPr>
            <p:ph type="ftr" sz="quarter" idx="11"/>
          </p:nvPr>
        </p:nvSpPr>
        <p:spPr/>
        <p:txBody>
          <a:bodyPr/>
          <a:lstStyle/>
          <a:p>
            <a:r>
              <a:rPr lang="en-US"/>
              <a:t>© 2024 Michael Gregory Consulting, LLC</a:t>
            </a:r>
          </a:p>
        </p:txBody>
      </p:sp>
      <p:sp>
        <p:nvSpPr>
          <p:cNvPr id="4" name="Slide Number Placeholder 3"/>
          <p:cNvSpPr>
            <a:spLocks noGrp="1"/>
          </p:cNvSpPr>
          <p:nvPr>
            <p:ph type="sldNum" sz="quarter" idx="12"/>
          </p:nvPr>
        </p:nvSpPr>
        <p:spPr/>
        <p:txBody>
          <a:bodyPr/>
          <a:lstStyle/>
          <a:p>
            <a:fld id="{73819C7E-E904-4994-83FB-52312C38CD85}" type="slidenum">
              <a:rPr lang="en-US" smtClean="0"/>
              <a:t>‹#›</a:t>
            </a:fld>
            <a:endParaRPr lang="en-US"/>
          </a:p>
        </p:txBody>
      </p:sp>
    </p:spTree>
    <p:extLst>
      <p:ext uri="{BB962C8B-B14F-4D97-AF65-F5344CB8AC3E}">
        <p14:creationId xmlns:p14="http://schemas.microsoft.com/office/powerpoint/2010/main" val="1178330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89E4FC-2D14-4361-A462-BD298BA51362}" type="datetime1">
              <a:rPr lang="en-US" smtClean="0"/>
              <a:t>10/21/2024</a:t>
            </a:fld>
            <a:endParaRPr lang="en-US"/>
          </a:p>
        </p:txBody>
      </p:sp>
      <p:sp>
        <p:nvSpPr>
          <p:cNvPr id="6" name="Footer Placeholder 5"/>
          <p:cNvSpPr>
            <a:spLocks noGrp="1"/>
          </p:cNvSpPr>
          <p:nvPr>
            <p:ph type="ftr" sz="quarter" idx="11"/>
          </p:nvPr>
        </p:nvSpPr>
        <p:spPr/>
        <p:txBody>
          <a:bodyPr/>
          <a:lstStyle/>
          <a:p>
            <a:r>
              <a:rPr lang="en-US"/>
              <a:t>© 2024 Michael Gregory Consulting, LLC</a:t>
            </a:r>
          </a:p>
        </p:txBody>
      </p:sp>
      <p:sp>
        <p:nvSpPr>
          <p:cNvPr id="7" name="Slide Number Placeholder 6"/>
          <p:cNvSpPr>
            <a:spLocks noGrp="1"/>
          </p:cNvSpPr>
          <p:nvPr>
            <p:ph type="sldNum" sz="quarter" idx="12"/>
          </p:nvPr>
        </p:nvSpPr>
        <p:spPr/>
        <p:txBody>
          <a:bodyPr/>
          <a:lstStyle/>
          <a:p>
            <a:fld id="{73819C7E-E904-4994-83FB-52312C38CD85}" type="slidenum">
              <a:rPr lang="en-US" smtClean="0"/>
              <a:t>‹#›</a:t>
            </a:fld>
            <a:endParaRPr lang="en-US"/>
          </a:p>
        </p:txBody>
      </p:sp>
    </p:spTree>
    <p:extLst>
      <p:ext uri="{BB962C8B-B14F-4D97-AF65-F5344CB8AC3E}">
        <p14:creationId xmlns:p14="http://schemas.microsoft.com/office/powerpoint/2010/main" val="3911488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BDD203-D797-4C02-AA42-77F85E5E70D1}" type="datetime1">
              <a:rPr lang="en-US" smtClean="0"/>
              <a:t>10/21/2024</a:t>
            </a:fld>
            <a:endParaRPr lang="en-US"/>
          </a:p>
        </p:txBody>
      </p:sp>
      <p:sp>
        <p:nvSpPr>
          <p:cNvPr id="6" name="Footer Placeholder 5"/>
          <p:cNvSpPr>
            <a:spLocks noGrp="1"/>
          </p:cNvSpPr>
          <p:nvPr>
            <p:ph type="ftr" sz="quarter" idx="11"/>
          </p:nvPr>
        </p:nvSpPr>
        <p:spPr/>
        <p:txBody>
          <a:bodyPr/>
          <a:lstStyle/>
          <a:p>
            <a:r>
              <a:rPr lang="en-US"/>
              <a:t>© 2024 Michael Gregory Consulting, LLC</a:t>
            </a:r>
          </a:p>
        </p:txBody>
      </p:sp>
      <p:sp>
        <p:nvSpPr>
          <p:cNvPr id="7" name="Slide Number Placeholder 6"/>
          <p:cNvSpPr>
            <a:spLocks noGrp="1"/>
          </p:cNvSpPr>
          <p:nvPr>
            <p:ph type="sldNum" sz="quarter" idx="12"/>
          </p:nvPr>
        </p:nvSpPr>
        <p:spPr/>
        <p:txBody>
          <a:bodyPr/>
          <a:lstStyle/>
          <a:p>
            <a:fld id="{73819C7E-E904-4994-83FB-52312C38CD85}" type="slidenum">
              <a:rPr lang="en-US" smtClean="0"/>
              <a:t>‹#›</a:t>
            </a:fld>
            <a:endParaRPr lang="en-US"/>
          </a:p>
        </p:txBody>
      </p:sp>
    </p:spTree>
    <p:extLst>
      <p:ext uri="{BB962C8B-B14F-4D97-AF65-F5344CB8AC3E}">
        <p14:creationId xmlns:p14="http://schemas.microsoft.com/office/powerpoint/2010/main" val="3646435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3372C5-68A9-4F89-985E-ECC7C0AB205C}" type="datetime1">
              <a:rPr lang="en-US" smtClean="0"/>
              <a:t>10/21/2024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2024 Michael Gregory Consulting, LLC</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819C7E-E904-4994-83FB-52312C38CD85}" type="slidenum">
              <a:rPr lang="en-US" smtClean="0"/>
              <a:t>‹#›</a:t>
            </a:fld>
            <a:endParaRPr lang="en-US"/>
          </a:p>
        </p:txBody>
      </p:sp>
    </p:spTree>
    <p:extLst>
      <p:ext uri="{BB962C8B-B14F-4D97-AF65-F5344CB8AC3E}">
        <p14:creationId xmlns:p14="http://schemas.microsoft.com/office/powerpoint/2010/main" val="2396760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g@mikegreg.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mailto:mg@mikegreg.com"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47451"/>
            <a:ext cx="12228628" cy="1729475"/>
          </a:xfrm>
        </p:spPr>
        <p:txBody>
          <a:bodyPr>
            <a:normAutofit fontScale="90000"/>
          </a:bodyPr>
          <a:lstStyle/>
          <a:p>
            <a:pPr algn="ctr"/>
            <a:r>
              <a:rPr lang="en-US" sz="6000" dirty="0">
                <a:latin typeface="Aharoni" panose="02010803020104030203" pitchFamily="2" charset="-79"/>
                <a:cs typeface="Aharoni" panose="02010803020104030203" pitchFamily="2" charset="-79"/>
              </a:rPr>
              <a:t>How to Handle Uncomfortable Situations Effectively</a:t>
            </a:r>
          </a:p>
        </p:txBody>
      </p:sp>
      <p:sp>
        <p:nvSpPr>
          <p:cNvPr id="3" name="Content Placeholder 2"/>
          <p:cNvSpPr>
            <a:spLocks noGrp="1"/>
          </p:cNvSpPr>
          <p:nvPr>
            <p:ph idx="1"/>
          </p:nvPr>
        </p:nvSpPr>
        <p:spPr>
          <a:xfrm>
            <a:off x="831711" y="1412615"/>
            <a:ext cx="11284090" cy="4847348"/>
          </a:xfrm>
        </p:spPr>
        <p:txBody>
          <a:bodyPr/>
          <a:lstStyle/>
          <a:p>
            <a:pPr marL="0" indent="0">
              <a:buNone/>
            </a:pPr>
            <a:r>
              <a:rPr lang="en-US" sz="1800" dirty="0"/>
              <a:t>                                                                                         </a:t>
            </a:r>
          </a:p>
          <a:p>
            <a:pPr marL="0" indent="0">
              <a:buNone/>
            </a:pPr>
            <a:r>
              <a:rPr lang="en-US" b="1" dirty="0"/>
              <a:t>                                                  </a:t>
            </a:r>
          </a:p>
          <a:p>
            <a:pPr marL="0" indent="0">
              <a:buNone/>
            </a:pPr>
            <a:r>
              <a:rPr lang="en-US" b="1" dirty="0"/>
              <a:t>                                               </a:t>
            </a:r>
          </a:p>
          <a:p>
            <a:pPr marL="0" indent="0">
              <a:buNone/>
            </a:pPr>
            <a:r>
              <a:rPr lang="en-US" b="1" dirty="0"/>
              <a:t>                                            </a:t>
            </a:r>
            <a:r>
              <a:rPr lang="en-US" sz="3600" b="1" dirty="0"/>
              <a:t>Michael Gregory</a:t>
            </a:r>
          </a:p>
          <a:p>
            <a:pPr marL="0" indent="0">
              <a:buNone/>
            </a:pPr>
            <a:r>
              <a:rPr lang="en-US" sz="3600" b="1" dirty="0"/>
              <a:t>				  651-633-5311</a:t>
            </a:r>
          </a:p>
          <a:p>
            <a:pPr marL="0" indent="0">
              <a:buNone/>
            </a:pPr>
            <a:r>
              <a:rPr lang="en-US" sz="3600" b="1" dirty="0"/>
              <a:t>                                 </a:t>
            </a:r>
            <a:r>
              <a:rPr lang="en-US" sz="3600" b="1" dirty="0">
                <a:hlinkClick r:id="rId3"/>
              </a:rPr>
              <a:t>mg@mikegreg.com</a:t>
            </a:r>
            <a:endParaRPr lang="en-US" sz="3600" b="1" dirty="0"/>
          </a:p>
          <a:p>
            <a:pPr marL="0" indent="0">
              <a:buNone/>
            </a:pPr>
            <a:r>
              <a:rPr lang="en-US" sz="2400" b="1" dirty="0"/>
              <a:t>				</a:t>
            </a:r>
          </a:p>
          <a:p>
            <a:pPr marL="0" indent="0">
              <a:buNone/>
            </a:pPr>
            <a:endParaRPr lang="en-US" sz="2400" b="1" dirty="0">
              <a:hlinkClick r:id="" action="ppaction://noaction"/>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1341" y="3296646"/>
            <a:ext cx="4187287" cy="1079285"/>
          </a:xfrm>
          <a:prstGeom prst="rect">
            <a:avLst/>
          </a:prstGeom>
        </p:spPr>
      </p:pic>
      <p:sp>
        <p:nvSpPr>
          <p:cNvPr id="6" name="Slide Number Placeholder 5">
            <a:extLst>
              <a:ext uri="{FF2B5EF4-FFF2-40B4-BE49-F238E27FC236}">
                <a16:creationId xmlns:a16="http://schemas.microsoft.com/office/drawing/2014/main" id="{4B3FABB2-170E-412C-88FB-F80D8B6C6743}"/>
              </a:ext>
            </a:extLst>
          </p:cNvPr>
          <p:cNvSpPr>
            <a:spLocks noGrp="1"/>
          </p:cNvSpPr>
          <p:nvPr>
            <p:ph type="sldNum" sz="quarter" idx="12"/>
          </p:nvPr>
        </p:nvSpPr>
        <p:spPr/>
        <p:txBody>
          <a:bodyPr/>
          <a:lstStyle/>
          <a:p>
            <a:fld id="{73819C7E-E904-4994-83FB-52312C38CD85}" type="slidenum">
              <a:rPr lang="en-US" smtClean="0"/>
              <a:t>1</a:t>
            </a:fld>
            <a:endParaRPr lang="en-US"/>
          </a:p>
        </p:txBody>
      </p:sp>
      <p:pic>
        <p:nvPicPr>
          <p:cNvPr id="10" name="Picture 9">
            <a:extLst>
              <a:ext uri="{FF2B5EF4-FFF2-40B4-BE49-F238E27FC236}">
                <a16:creationId xmlns:a16="http://schemas.microsoft.com/office/drawing/2014/main" id="{362298A9-E61B-4A9B-AD0D-0D4132D535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6158" y="2819286"/>
            <a:ext cx="2234218" cy="2034003"/>
          </a:xfrm>
          <a:prstGeom prst="rect">
            <a:avLst/>
          </a:prstGeom>
        </p:spPr>
      </p:pic>
    </p:spTree>
    <p:extLst>
      <p:ext uri="{BB962C8B-B14F-4D97-AF65-F5344CB8AC3E}">
        <p14:creationId xmlns:p14="http://schemas.microsoft.com/office/powerpoint/2010/main" val="1758384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1" cy="6857999"/>
          </a:xfrm>
        </p:spPr>
      </p:pic>
      <p:sp>
        <p:nvSpPr>
          <p:cNvPr id="2" name="Title 1"/>
          <p:cNvSpPr>
            <a:spLocks noGrp="1"/>
          </p:cNvSpPr>
          <p:nvPr>
            <p:ph type="title"/>
          </p:nvPr>
        </p:nvSpPr>
        <p:spPr/>
        <p:txBody>
          <a:bodyPr>
            <a:normAutofit/>
          </a:bodyPr>
          <a:lstStyle/>
          <a:p>
            <a:pPr algn="ctr"/>
            <a:r>
              <a:rPr lang="en-US" dirty="0">
                <a:solidFill>
                  <a:schemeClr val="bg1"/>
                </a:solidFill>
                <a:latin typeface="Aharoni" panose="02010803020104030203" pitchFamily="2" charset="-79"/>
                <a:cs typeface="Aharoni" panose="02010803020104030203" pitchFamily="2" charset="-79"/>
              </a:rPr>
              <a:t>Collaboration</a:t>
            </a:r>
          </a:p>
        </p:txBody>
      </p:sp>
      <p:sp>
        <p:nvSpPr>
          <p:cNvPr id="3" name="Footer Placeholder 2"/>
          <p:cNvSpPr>
            <a:spLocks noGrp="1"/>
          </p:cNvSpPr>
          <p:nvPr>
            <p:ph type="ftr" sz="quarter" idx="11"/>
          </p:nvPr>
        </p:nvSpPr>
        <p:spPr/>
        <p:txBody>
          <a:bodyPr/>
          <a:lstStyle/>
          <a:p>
            <a:r>
              <a:rPr lang="en-US"/>
              <a:t>© 2024 Michael Gregory Consulting, LLC</a:t>
            </a:r>
          </a:p>
        </p:txBody>
      </p:sp>
      <p:sp>
        <p:nvSpPr>
          <p:cNvPr id="5" name="Slide Number Placeholder 4">
            <a:extLst>
              <a:ext uri="{FF2B5EF4-FFF2-40B4-BE49-F238E27FC236}">
                <a16:creationId xmlns:a16="http://schemas.microsoft.com/office/drawing/2014/main" id="{5C5A3ACB-C397-4B6C-816C-BB48EAA3F4D3}"/>
              </a:ext>
            </a:extLst>
          </p:cNvPr>
          <p:cNvSpPr>
            <a:spLocks noGrp="1"/>
          </p:cNvSpPr>
          <p:nvPr>
            <p:ph type="sldNum" sz="quarter" idx="12"/>
          </p:nvPr>
        </p:nvSpPr>
        <p:spPr/>
        <p:txBody>
          <a:bodyPr/>
          <a:lstStyle/>
          <a:p>
            <a:fld id="{73819C7E-E904-4994-83FB-52312C38CD85}" type="slidenum">
              <a:rPr lang="en-US" smtClean="0"/>
              <a:t>10</a:t>
            </a:fld>
            <a:endParaRPr lang="en-US"/>
          </a:p>
        </p:txBody>
      </p:sp>
    </p:spTree>
    <p:extLst>
      <p:ext uri="{BB962C8B-B14F-4D97-AF65-F5344CB8AC3E}">
        <p14:creationId xmlns:p14="http://schemas.microsoft.com/office/powerpoint/2010/main" val="493440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8167" y="-148167"/>
            <a:ext cx="12340167" cy="71755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550331" y="-232840"/>
            <a:ext cx="10922000" cy="1629833"/>
          </a:xfrm>
          <a:effectLst>
            <a:outerShdw blurRad="50800" dist="38100" dir="2700000" algn="tl" rotWithShape="0">
              <a:prstClr val="black">
                <a:alpha val="40000"/>
              </a:prstClr>
            </a:outerShdw>
          </a:effectLst>
        </p:spPr>
        <p:txBody>
          <a:bodyPr>
            <a:noAutofit/>
          </a:bodyPr>
          <a:lstStyle/>
          <a:p>
            <a:pPr algn="ctr"/>
            <a:r>
              <a:rPr lang="en-US" sz="6000" dirty="0">
                <a:solidFill>
                  <a:srgbClr val="CC9620"/>
                </a:solidFill>
                <a:latin typeface="Arial Black"/>
                <a:cs typeface="Arial Black"/>
              </a:rPr>
              <a:t>Thanks, Neuroscience!</a:t>
            </a:r>
          </a:p>
        </p:txBody>
      </p:sp>
      <p:sp>
        <p:nvSpPr>
          <p:cNvPr id="2" name="Content Placeholder 1"/>
          <p:cNvSpPr>
            <a:spLocks noGrp="1"/>
          </p:cNvSpPr>
          <p:nvPr>
            <p:ph idx="1"/>
          </p:nvPr>
        </p:nvSpPr>
        <p:spPr>
          <a:xfrm>
            <a:off x="6565899" y="1905001"/>
            <a:ext cx="4948767" cy="4656666"/>
          </a:xfrm>
          <a:effectLst>
            <a:outerShdw blurRad="50800" dist="38100" dir="2700000" algn="tl" rotWithShape="0">
              <a:prstClr val="black">
                <a:alpha val="40000"/>
              </a:prstClr>
            </a:outerShdw>
          </a:effectLst>
        </p:spPr>
        <p:txBody>
          <a:bodyPr>
            <a:normAutofit/>
          </a:bodyPr>
          <a:lstStyle/>
          <a:p>
            <a:r>
              <a:rPr lang="en-US" b="1" dirty="0">
                <a:solidFill>
                  <a:schemeClr val="bg1"/>
                </a:solidFill>
              </a:rPr>
              <a:t>Terry Wu, </a:t>
            </a:r>
            <a:r>
              <a:rPr lang="en-US" dirty="0">
                <a:solidFill>
                  <a:schemeClr val="bg1"/>
                </a:solidFill>
              </a:rPr>
              <a:t>PhD Vanderbilt Neuroscientist</a:t>
            </a:r>
          </a:p>
          <a:p>
            <a:r>
              <a:rPr lang="en-US" b="1" dirty="0">
                <a:solidFill>
                  <a:schemeClr val="bg1"/>
                </a:solidFill>
              </a:rPr>
              <a:t>Ericka Garms</a:t>
            </a:r>
            <a:r>
              <a:rPr lang="en-US" dirty="0">
                <a:solidFill>
                  <a:schemeClr val="bg1"/>
                </a:solidFill>
              </a:rPr>
              <a:t>, PhD U of MN and Her Team, Neuroscientist</a:t>
            </a:r>
          </a:p>
          <a:p>
            <a:r>
              <a:rPr lang="en-US" b="1" dirty="0">
                <a:solidFill>
                  <a:schemeClr val="bg1"/>
                </a:solidFill>
              </a:rPr>
              <a:t>John B. Molidor</a:t>
            </a:r>
            <a:r>
              <a:rPr lang="en-US" dirty="0">
                <a:solidFill>
                  <a:schemeClr val="bg1"/>
                </a:solidFill>
              </a:rPr>
              <a:t>, PhD Assoc. Dean MSU Medical School</a:t>
            </a:r>
          </a:p>
          <a:p>
            <a:r>
              <a:rPr lang="en-US" b="1" dirty="0">
                <a:solidFill>
                  <a:schemeClr val="bg1"/>
                </a:solidFill>
              </a:rPr>
              <a:t>Rick Hanson</a:t>
            </a:r>
            <a:r>
              <a:rPr lang="en-US" dirty="0">
                <a:solidFill>
                  <a:schemeClr val="bg1"/>
                </a:solidFill>
              </a:rPr>
              <a:t>, PhD Psychologist, Greater Good U of CA Berkeley </a:t>
            </a:r>
          </a:p>
          <a:p>
            <a:pPr marL="0" indent="0">
              <a:buNone/>
            </a:pPr>
            <a:endParaRPr lang="en-US" dirty="0">
              <a:solidFill>
                <a:schemeClr val="bg1"/>
              </a:solidFill>
            </a:endParaRPr>
          </a:p>
        </p:txBody>
      </p:sp>
      <p:pic>
        <p:nvPicPr>
          <p:cNvPr id="8" name="Picture 7" descr="Depositphotos_3023431_origina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48169" y="1345674"/>
            <a:ext cx="5681662" cy="5681662"/>
          </a:xfrm>
          <a:prstGeom prst="rect">
            <a:avLst/>
          </a:prstGeom>
        </p:spPr>
      </p:pic>
      <p:sp>
        <p:nvSpPr>
          <p:cNvPr id="4" name="Footer Placeholder 3"/>
          <p:cNvSpPr>
            <a:spLocks noGrp="1"/>
          </p:cNvSpPr>
          <p:nvPr>
            <p:ph type="ftr" sz="quarter" idx="11"/>
          </p:nvPr>
        </p:nvSpPr>
        <p:spPr/>
        <p:txBody>
          <a:bodyPr/>
          <a:lstStyle/>
          <a:p>
            <a:r>
              <a:rPr lang="en-US"/>
              <a:t>© 2024 Michael Gregory Consulting, LLC</a:t>
            </a:r>
          </a:p>
        </p:txBody>
      </p:sp>
      <p:sp>
        <p:nvSpPr>
          <p:cNvPr id="5" name="Slide Number Placeholder 4">
            <a:extLst>
              <a:ext uri="{FF2B5EF4-FFF2-40B4-BE49-F238E27FC236}">
                <a16:creationId xmlns:a16="http://schemas.microsoft.com/office/drawing/2014/main" id="{8FC0136D-77D6-4BBA-A6E4-E0876B8BDF6E}"/>
              </a:ext>
            </a:extLst>
          </p:cNvPr>
          <p:cNvSpPr>
            <a:spLocks noGrp="1"/>
          </p:cNvSpPr>
          <p:nvPr>
            <p:ph type="sldNum" sz="quarter" idx="12"/>
          </p:nvPr>
        </p:nvSpPr>
        <p:spPr/>
        <p:txBody>
          <a:bodyPr/>
          <a:lstStyle/>
          <a:p>
            <a:fld id="{73819C7E-E904-4994-83FB-52312C38CD85}" type="slidenum">
              <a:rPr lang="en-US" smtClean="0"/>
              <a:t>11</a:t>
            </a:fld>
            <a:endParaRPr lang="en-US"/>
          </a:p>
        </p:txBody>
      </p:sp>
    </p:spTree>
    <p:extLst>
      <p:ext uri="{BB962C8B-B14F-4D97-AF65-F5344CB8AC3E}">
        <p14:creationId xmlns:p14="http://schemas.microsoft.com/office/powerpoint/2010/main" val="815617875"/>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18114-77AC-4BDF-9BA9-296DFC9BDB55}"/>
              </a:ext>
            </a:extLst>
          </p:cNvPr>
          <p:cNvSpPr>
            <a:spLocks noGrp="1"/>
          </p:cNvSpPr>
          <p:nvPr>
            <p:ph type="title"/>
          </p:nvPr>
        </p:nvSpPr>
        <p:spPr/>
        <p:txBody>
          <a:bodyPr/>
          <a:lstStyle/>
          <a:p>
            <a:pPr algn="ctr"/>
            <a:r>
              <a:rPr lang="en-US" dirty="0">
                <a:latin typeface="Aharoni" panose="02010803020104030203" pitchFamily="2" charset="-79"/>
                <a:cs typeface="Aharoni" panose="02010803020104030203" pitchFamily="2" charset="-79"/>
              </a:rPr>
              <a:t>The Brain is Out to Protect Us</a:t>
            </a:r>
          </a:p>
        </p:txBody>
      </p:sp>
      <p:sp>
        <p:nvSpPr>
          <p:cNvPr id="3" name="Content Placeholder 2">
            <a:extLst>
              <a:ext uri="{FF2B5EF4-FFF2-40B4-BE49-F238E27FC236}">
                <a16:creationId xmlns:a16="http://schemas.microsoft.com/office/drawing/2014/main" id="{EA5FD42A-7FBF-48D3-8602-5624096A9EC3}"/>
              </a:ext>
            </a:extLst>
          </p:cNvPr>
          <p:cNvSpPr>
            <a:spLocks noGrp="1"/>
          </p:cNvSpPr>
          <p:nvPr>
            <p:ph idx="1"/>
          </p:nvPr>
        </p:nvSpPr>
        <p:spPr>
          <a:xfrm>
            <a:off x="5999018" y="2466107"/>
            <a:ext cx="5354782" cy="3710855"/>
          </a:xfrm>
        </p:spPr>
        <p:txBody>
          <a:bodyPr>
            <a:normAutofit lnSpcReduction="10000"/>
          </a:bodyPr>
          <a:lstStyle/>
          <a:p>
            <a:r>
              <a:rPr lang="en-US" b="1" dirty="0"/>
              <a:t>The brain is lazy </a:t>
            </a:r>
            <a:r>
              <a:rPr lang="en-US" dirty="0"/>
              <a:t>– chooses least energy approach </a:t>
            </a:r>
          </a:p>
          <a:p>
            <a:r>
              <a:rPr lang="en-US" b="1" dirty="0"/>
              <a:t>The brain predicts continuously based on the past</a:t>
            </a:r>
          </a:p>
          <a:p>
            <a:r>
              <a:rPr lang="en-US" b="1" dirty="0"/>
              <a:t>Our brain has two hemispheres that are gated</a:t>
            </a:r>
          </a:p>
          <a:p>
            <a:r>
              <a:rPr lang="en-US" b="1" dirty="0"/>
              <a:t>Right hemisphere is more big picture, left more detail oriented – brain likes big picture first</a:t>
            </a:r>
            <a:r>
              <a:rPr lang="en-US" dirty="0"/>
              <a:t>.</a:t>
            </a:r>
          </a:p>
          <a:p>
            <a:endParaRPr lang="en-US" dirty="0"/>
          </a:p>
          <a:p>
            <a:endParaRPr lang="en-US" dirty="0"/>
          </a:p>
        </p:txBody>
      </p:sp>
      <p:sp>
        <p:nvSpPr>
          <p:cNvPr id="4" name="Footer Placeholder 3">
            <a:extLst>
              <a:ext uri="{FF2B5EF4-FFF2-40B4-BE49-F238E27FC236}">
                <a16:creationId xmlns:a16="http://schemas.microsoft.com/office/drawing/2014/main" id="{80535E16-0730-42B7-994A-E587B5330768}"/>
              </a:ext>
            </a:extLst>
          </p:cNvPr>
          <p:cNvSpPr>
            <a:spLocks noGrp="1"/>
          </p:cNvSpPr>
          <p:nvPr>
            <p:ph type="ftr" sz="quarter" idx="11"/>
          </p:nvPr>
        </p:nvSpPr>
        <p:spPr/>
        <p:txBody>
          <a:bodyPr/>
          <a:lstStyle/>
          <a:p>
            <a:r>
              <a:rPr lang="en-US"/>
              <a:t>© 2024 Michael Gregory Consulting, LLC</a:t>
            </a:r>
          </a:p>
        </p:txBody>
      </p:sp>
      <p:sp>
        <p:nvSpPr>
          <p:cNvPr id="5" name="Slide Number Placeholder 4">
            <a:extLst>
              <a:ext uri="{FF2B5EF4-FFF2-40B4-BE49-F238E27FC236}">
                <a16:creationId xmlns:a16="http://schemas.microsoft.com/office/drawing/2014/main" id="{A4B2F52A-DA98-4E33-A216-9B99D1853F4E}"/>
              </a:ext>
            </a:extLst>
          </p:cNvPr>
          <p:cNvSpPr>
            <a:spLocks noGrp="1"/>
          </p:cNvSpPr>
          <p:nvPr>
            <p:ph type="sldNum" sz="quarter" idx="12"/>
          </p:nvPr>
        </p:nvSpPr>
        <p:spPr/>
        <p:txBody>
          <a:bodyPr/>
          <a:lstStyle/>
          <a:p>
            <a:fld id="{73819C7E-E904-4994-83FB-52312C38CD85}" type="slidenum">
              <a:rPr lang="en-US" smtClean="0"/>
              <a:t>12</a:t>
            </a:fld>
            <a:endParaRPr lang="en-US"/>
          </a:p>
        </p:txBody>
      </p:sp>
      <p:pic>
        <p:nvPicPr>
          <p:cNvPr id="7" name="Picture 6" descr="Diagram&#10;&#10;Description automatically generated">
            <a:extLst>
              <a:ext uri="{FF2B5EF4-FFF2-40B4-BE49-F238E27FC236}">
                <a16:creationId xmlns:a16="http://schemas.microsoft.com/office/drawing/2014/main" id="{395C9BB7-4E9F-47C7-88E0-95E3710979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418" y="2466107"/>
            <a:ext cx="4603274" cy="3505201"/>
          </a:xfrm>
          <a:prstGeom prst="rect">
            <a:avLst/>
          </a:prstGeom>
        </p:spPr>
      </p:pic>
    </p:spTree>
    <p:extLst>
      <p:ext uri="{BB962C8B-B14F-4D97-AF65-F5344CB8AC3E}">
        <p14:creationId xmlns:p14="http://schemas.microsoft.com/office/powerpoint/2010/main" val="2454922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23A3E-99E6-4B6F-913D-70BF563B7E22}"/>
              </a:ext>
            </a:extLst>
          </p:cNvPr>
          <p:cNvSpPr>
            <a:spLocks noGrp="1"/>
          </p:cNvSpPr>
          <p:nvPr>
            <p:ph type="title"/>
          </p:nvPr>
        </p:nvSpPr>
        <p:spPr/>
        <p:txBody>
          <a:bodyPr/>
          <a:lstStyle/>
          <a:p>
            <a:r>
              <a:rPr lang="en-US" dirty="0"/>
              <a:t>Question 2 </a:t>
            </a:r>
          </a:p>
        </p:txBody>
      </p:sp>
      <p:sp>
        <p:nvSpPr>
          <p:cNvPr id="3" name="Content Placeholder 2">
            <a:extLst>
              <a:ext uri="{FF2B5EF4-FFF2-40B4-BE49-F238E27FC236}">
                <a16:creationId xmlns:a16="http://schemas.microsoft.com/office/drawing/2014/main" id="{F0772DD2-D57C-4775-A3D3-739B893CD7F4}"/>
              </a:ext>
            </a:extLst>
          </p:cNvPr>
          <p:cNvSpPr>
            <a:spLocks noGrp="1"/>
          </p:cNvSpPr>
          <p:nvPr>
            <p:ph idx="1"/>
          </p:nvPr>
        </p:nvSpPr>
        <p:spPr/>
        <p:txBody>
          <a:bodyPr/>
          <a:lstStyle/>
          <a:p>
            <a:pPr marL="0" indent="0">
              <a:buNone/>
            </a:pPr>
            <a:r>
              <a:rPr lang="en-US" dirty="0"/>
              <a:t>The brain is basically lazy</a:t>
            </a:r>
          </a:p>
          <a:p>
            <a:pPr marL="0" indent="0">
              <a:buNone/>
            </a:pPr>
            <a:endParaRPr lang="en-US" dirty="0"/>
          </a:p>
          <a:p>
            <a:pPr marL="0" indent="0">
              <a:buNone/>
            </a:pPr>
            <a:r>
              <a:rPr lang="en-US" dirty="0"/>
              <a:t>A. True</a:t>
            </a:r>
          </a:p>
          <a:p>
            <a:pPr marL="0" indent="0">
              <a:buNone/>
            </a:pPr>
            <a:r>
              <a:rPr lang="en-US" dirty="0"/>
              <a:t>B. False</a:t>
            </a:r>
          </a:p>
        </p:txBody>
      </p:sp>
      <p:sp>
        <p:nvSpPr>
          <p:cNvPr id="4" name="Footer Placeholder 3">
            <a:extLst>
              <a:ext uri="{FF2B5EF4-FFF2-40B4-BE49-F238E27FC236}">
                <a16:creationId xmlns:a16="http://schemas.microsoft.com/office/drawing/2014/main" id="{1993855B-53E7-4570-B01A-2AA4C749C99B}"/>
              </a:ext>
            </a:extLst>
          </p:cNvPr>
          <p:cNvSpPr>
            <a:spLocks noGrp="1"/>
          </p:cNvSpPr>
          <p:nvPr>
            <p:ph type="ftr" sz="quarter" idx="11"/>
          </p:nvPr>
        </p:nvSpPr>
        <p:spPr/>
        <p:txBody>
          <a:bodyPr/>
          <a:lstStyle/>
          <a:p>
            <a:r>
              <a:rPr lang="en-US"/>
              <a:t>© 2024 Michael Gregory Consulting, LLC</a:t>
            </a:r>
          </a:p>
        </p:txBody>
      </p:sp>
      <p:sp>
        <p:nvSpPr>
          <p:cNvPr id="5" name="Slide Number Placeholder 4">
            <a:extLst>
              <a:ext uri="{FF2B5EF4-FFF2-40B4-BE49-F238E27FC236}">
                <a16:creationId xmlns:a16="http://schemas.microsoft.com/office/drawing/2014/main" id="{C319687C-DD2A-4E18-BD46-AA982FFF03FE}"/>
              </a:ext>
            </a:extLst>
          </p:cNvPr>
          <p:cNvSpPr>
            <a:spLocks noGrp="1"/>
          </p:cNvSpPr>
          <p:nvPr>
            <p:ph type="sldNum" sz="quarter" idx="12"/>
          </p:nvPr>
        </p:nvSpPr>
        <p:spPr/>
        <p:txBody>
          <a:bodyPr/>
          <a:lstStyle/>
          <a:p>
            <a:fld id="{73819C7E-E904-4994-83FB-52312C38CD85}" type="slidenum">
              <a:rPr lang="en-US" smtClean="0"/>
              <a:t>13</a:t>
            </a:fld>
            <a:endParaRPr lang="en-US"/>
          </a:p>
        </p:txBody>
      </p:sp>
    </p:spTree>
    <p:extLst>
      <p:ext uri="{BB962C8B-B14F-4D97-AF65-F5344CB8AC3E}">
        <p14:creationId xmlns:p14="http://schemas.microsoft.com/office/powerpoint/2010/main" val="4078679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30671-AE7B-477A-9327-974ADE37EE62}"/>
              </a:ext>
            </a:extLst>
          </p:cNvPr>
          <p:cNvSpPr>
            <a:spLocks noGrp="1"/>
          </p:cNvSpPr>
          <p:nvPr>
            <p:ph type="title"/>
          </p:nvPr>
        </p:nvSpPr>
        <p:spPr/>
        <p:txBody>
          <a:bodyPr/>
          <a:lstStyle/>
          <a:p>
            <a:pPr algn="ctr"/>
            <a:r>
              <a:rPr lang="en-US" dirty="0">
                <a:latin typeface="Aharoni" panose="02010803020104030203" pitchFamily="2" charset="-79"/>
                <a:cs typeface="Aharoni" panose="02010803020104030203" pitchFamily="2" charset="-79"/>
              </a:rPr>
              <a:t>Connections in the Brain</a:t>
            </a:r>
          </a:p>
        </p:txBody>
      </p:sp>
      <p:sp>
        <p:nvSpPr>
          <p:cNvPr id="3" name="Content Placeholder 2">
            <a:extLst>
              <a:ext uri="{FF2B5EF4-FFF2-40B4-BE49-F238E27FC236}">
                <a16:creationId xmlns:a16="http://schemas.microsoft.com/office/drawing/2014/main" id="{E4E2A7C0-1982-4702-9163-619FA1295731}"/>
              </a:ext>
            </a:extLst>
          </p:cNvPr>
          <p:cNvSpPr>
            <a:spLocks noGrp="1"/>
          </p:cNvSpPr>
          <p:nvPr>
            <p:ph idx="1"/>
          </p:nvPr>
        </p:nvSpPr>
        <p:spPr>
          <a:xfrm>
            <a:off x="5638800" y="1847850"/>
            <a:ext cx="5715000" cy="4351338"/>
          </a:xfrm>
        </p:spPr>
        <p:txBody>
          <a:bodyPr>
            <a:normAutofit/>
          </a:bodyPr>
          <a:lstStyle/>
          <a:p>
            <a:r>
              <a:rPr lang="en-US" b="1" dirty="0"/>
              <a:t>Neurons likes superhighways</a:t>
            </a:r>
          </a:p>
          <a:p>
            <a:endParaRPr lang="en-US" dirty="0"/>
          </a:p>
          <a:p>
            <a:r>
              <a:rPr lang="en-US" b="1" dirty="0"/>
              <a:t>As we age – tune and prune dendrites</a:t>
            </a:r>
          </a:p>
          <a:p>
            <a:endParaRPr lang="en-US" dirty="0"/>
          </a:p>
          <a:p>
            <a:r>
              <a:rPr lang="en-US" b="1" u="sng" dirty="0"/>
              <a:t>Tapping into existing memories can drive positive current actions</a:t>
            </a:r>
          </a:p>
          <a:p>
            <a:endParaRPr lang="en-US" dirty="0"/>
          </a:p>
          <a:p>
            <a:r>
              <a:rPr lang="en-US" b="1" dirty="0"/>
              <a:t>Reflexes from habits and goals</a:t>
            </a:r>
          </a:p>
        </p:txBody>
      </p:sp>
      <p:sp>
        <p:nvSpPr>
          <p:cNvPr id="4" name="Footer Placeholder 3">
            <a:extLst>
              <a:ext uri="{FF2B5EF4-FFF2-40B4-BE49-F238E27FC236}">
                <a16:creationId xmlns:a16="http://schemas.microsoft.com/office/drawing/2014/main" id="{F4FAFCC1-90CA-498F-AE4D-3C3F52D480F6}"/>
              </a:ext>
            </a:extLst>
          </p:cNvPr>
          <p:cNvSpPr>
            <a:spLocks noGrp="1"/>
          </p:cNvSpPr>
          <p:nvPr>
            <p:ph type="ftr" sz="quarter" idx="11"/>
          </p:nvPr>
        </p:nvSpPr>
        <p:spPr/>
        <p:txBody>
          <a:bodyPr/>
          <a:lstStyle/>
          <a:p>
            <a:r>
              <a:rPr lang="en-US"/>
              <a:t>© 2024 Michael Gregory Consulting, LLC</a:t>
            </a:r>
          </a:p>
        </p:txBody>
      </p:sp>
      <p:sp>
        <p:nvSpPr>
          <p:cNvPr id="5" name="Slide Number Placeholder 4">
            <a:extLst>
              <a:ext uri="{FF2B5EF4-FFF2-40B4-BE49-F238E27FC236}">
                <a16:creationId xmlns:a16="http://schemas.microsoft.com/office/drawing/2014/main" id="{739CB5F4-E08B-45DA-9B35-1CF7777B9DDA}"/>
              </a:ext>
            </a:extLst>
          </p:cNvPr>
          <p:cNvSpPr>
            <a:spLocks noGrp="1"/>
          </p:cNvSpPr>
          <p:nvPr>
            <p:ph type="sldNum" sz="quarter" idx="12"/>
          </p:nvPr>
        </p:nvSpPr>
        <p:spPr/>
        <p:txBody>
          <a:bodyPr/>
          <a:lstStyle/>
          <a:p>
            <a:fld id="{73819C7E-E904-4994-83FB-52312C38CD85}" type="slidenum">
              <a:rPr lang="en-US" smtClean="0"/>
              <a:t>14</a:t>
            </a:fld>
            <a:endParaRPr lang="en-US"/>
          </a:p>
        </p:txBody>
      </p:sp>
      <p:pic>
        <p:nvPicPr>
          <p:cNvPr id="7" name="Picture 6" descr="A picture containing shape&#10;&#10;Description automatically generated">
            <a:extLst>
              <a:ext uri="{FF2B5EF4-FFF2-40B4-BE49-F238E27FC236}">
                <a16:creationId xmlns:a16="http://schemas.microsoft.com/office/drawing/2014/main" id="{92CABDCE-9E66-4054-8568-8FD5943443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613" y="1870075"/>
            <a:ext cx="4457858" cy="3796145"/>
          </a:xfrm>
          <a:prstGeom prst="rect">
            <a:avLst/>
          </a:prstGeom>
          <a:solidFill>
            <a:schemeClr val="bg1"/>
          </a:solidFill>
        </p:spPr>
      </p:pic>
    </p:spTree>
    <p:extLst>
      <p:ext uri="{BB962C8B-B14F-4D97-AF65-F5344CB8AC3E}">
        <p14:creationId xmlns:p14="http://schemas.microsoft.com/office/powerpoint/2010/main" val="528676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68C22-0D37-46C1-85FA-F5375CA63D74}"/>
              </a:ext>
            </a:extLst>
          </p:cNvPr>
          <p:cNvSpPr>
            <a:spLocks noGrp="1"/>
          </p:cNvSpPr>
          <p:nvPr>
            <p:ph type="title"/>
          </p:nvPr>
        </p:nvSpPr>
        <p:spPr/>
        <p:txBody>
          <a:bodyPr/>
          <a:lstStyle/>
          <a:p>
            <a:pPr algn="ctr"/>
            <a:r>
              <a:rPr lang="en-US" dirty="0">
                <a:latin typeface="Aharoni" panose="02010803020104030203" pitchFamily="2" charset="-79"/>
                <a:cs typeface="Aharoni" panose="02010803020104030203" pitchFamily="2" charset="-79"/>
              </a:rPr>
              <a:t>What Can You Do to Help Your Brain</a:t>
            </a:r>
            <a:r>
              <a:rPr lang="en-US" sz="6000" dirty="0">
                <a:latin typeface="Aharoni" panose="02010803020104030203" pitchFamily="2" charset="-79"/>
                <a:cs typeface="Aharoni" panose="02010803020104030203" pitchFamily="2" charset="-79"/>
              </a:rPr>
              <a:t>?</a:t>
            </a:r>
          </a:p>
        </p:txBody>
      </p:sp>
      <p:sp>
        <p:nvSpPr>
          <p:cNvPr id="3" name="Content Placeholder 2">
            <a:extLst>
              <a:ext uri="{FF2B5EF4-FFF2-40B4-BE49-F238E27FC236}">
                <a16:creationId xmlns:a16="http://schemas.microsoft.com/office/drawing/2014/main" id="{399E1284-5182-4AF6-A9E0-19DB732FAE17}"/>
              </a:ext>
            </a:extLst>
          </p:cNvPr>
          <p:cNvSpPr>
            <a:spLocks noGrp="1"/>
          </p:cNvSpPr>
          <p:nvPr>
            <p:ph idx="1"/>
          </p:nvPr>
        </p:nvSpPr>
        <p:spPr>
          <a:xfrm>
            <a:off x="4904508" y="1825625"/>
            <a:ext cx="6449291" cy="4351338"/>
          </a:xfrm>
        </p:spPr>
        <p:txBody>
          <a:bodyPr>
            <a:normAutofit fontScale="92500" lnSpcReduction="10000"/>
          </a:bodyPr>
          <a:lstStyle/>
          <a:p>
            <a:r>
              <a:rPr lang="en-US" b="1" dirty="0"/>
              <a:t>Eat more plant-based foods </a:t>
            </a:r>
            <a:r>
              <a:rPr lang="en-US" dirty="0"/>
              <a:t>– antioxidants (blue berries), dark green, and orange colors best – you are what you eat (100,000 neurons in your gut)</a:t>
            </a:r>
          </a:p>
          <a:p>
            <a:r>
              <a:rPr lang="en-US" b="1" dirty="0"/>
              <a:t>Drink more water </a:t>
            </a:r>
          </a:p>
          <a:p>
            <a:r>
              <a:rPr lang="en-US" b="1" dirty="0"/>
              <a:t>Never stop moving </a:t>
            </a:r>
            <a:r>
              <a:rPr lang="en-US" dirty="0"/>
              <a:t>(get appropriate exercise)</a:t>
            </a:r>
          </a:p>
          <a:p>
            <a:r>
              <a:rPr lang="en-US" b="1" dirty="0"/>
              <a:t>Have consistent sleep patterns </a:t>
            </a:r>
            <a:r>
              <a:rPr lang="en-US" dirty="0"/>
              <a:t>– consistent wake up time </a:t>
            </a:r>
            <a:r>
              <a:rPr lang="en-US" b="1" dirty="0"/>
              <a:t>-  MOST IMPORTANT of first four elements</a:t>
            </a:r>
          </a:p>
          <a:p>
            <a:r>
              <a:rPr lang="en-US" b="1" dirty="0"/>
              <a:t>Mindfulness at least 10 minutes a day</a:t>
            </a:r>
          </a:p>
          <a:p>
            <a:endParaRPr lang="en-US" dirty="0"/>
          </a:p>
          <a:p>
            <a:endParaRPr lang="en-US" dirty="0"/>
          </a:p>
        </p:txBody>
      </p:sp>
      <p:sp>
        <p:nvSpPr>
          <p:cNvPr id="4" name="Footer Placeholder 3">
            <a:extLst>
              <a:ext uri="{FF2B5EF4-FFF2-40B4-BE49-F238E27FC236}">
                <a16:creationId xmlns:a16="http://schemas.microsoft.com/office/drawing/2014/main" id="{BFF7A255-E4A3-4925-8A44-D010D2B71362}"/>
              </a:ext>
            </a:extLst>
          </p:cNvPr>
          <p:cNvSpPr>
            <a:spLocks noGrp="1"/>
          </p:cNvSpPr>
          <p:nvPr>
            <p:ph type="ftr" sz="quarter" idx="11"/>
          </p:nvPr>
        </p:nvSpPr>
        <p:spPr/>
        <p:txBody>
          <a:bodyPr/>
          <a:lstStyle/>
          <a:p>
            <a:r>
              <a:rPr lang="en-US"/>
              <a:t>© 2024 Michael Gregory Consulting, LLC</a:t>
            </a:r>
          </a:p>
        </p:txBody>
      </p:sp>
      <p:sp>
        <p:nvSpPr>
          <p:cNvPr id="5" name="Slide Number Placeholder 4">
            <a:extLst>
              <a:ext uri="{FF2B5EF4-FFF2-40B4-BE49-F238E27FC236}">
                <a16:creationId xmlns:a16="http://schemas.microsoft.com/office/drawing/2014/main" id="{2E018715-47E3-41D1-AF46-D4AC9B6E9B66}"/>
              </a:ext>
            </a:extLst>
          </p:cNvPr>
          <p:cNvSpPr>
            <a:spLocks noGrp="1"/>
          </p:cNvSpPr>
          <p:nvPr>
            <p:ph type="sldNum" sz="quarter" idx="12"/>
          </p:nvPr>
        </p:nvSpPr>
        <p:spPr/>
        <p:txBody>
          <a:bodyPr/>
          <a:lstStyle/>
          <a:p>
            <a:fld id="{73819C7E-E904-4994-83FB-52312C38CD85}" type="slidenum">
              <a:rPr lang="en-US" smtClean="0"/>
              <a:t>15</a:t>
            </a:fld>
            <a:endParaRPr lang="en-US"/>
          </a:p>
        </p:txBody>
      </p:sp>
      <p:pic>
        <p:nvPicPr>
          <p:cNvPr id="7" name="Picture 6" descr="Text&#10;&#10;Description automatically generated with low confidence">
            <a:extLst>
              <a:ext uri="{FF2B5EF4-FFF2-40B4-BE49-F238E27FC236}">
                <a16:creationId xmlns:a16="http://schemas.microsoft.com/office/drawing/2014/main" id="{75866939-5F21-4727-B13E-2AF09CA9CC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168" y="2299854"/>
            <a:ext cx="4266340" cy="3006437"/>
          </a:xfrm>
          <a:prstGeom prst="rect">
            <a:avLst/>
          </a:prstGeom>
        </p:spPr>
      </p:pic>
    </p:spTree>
    <p:extLst>
      <p:ext uri="{BB962C8B-B14F-4D97-AF65-F5344CB8AC3E}">
        <p14:creationId xmlns:p14="http://schemas.microsoft.com/office/powerpoint/2010/main" val="1367843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DDE18-429C-478D-831B-DC4E1B7DD7BD}"/>
              </a:ext>
            </a:extLst>
          </p:cNvPr>
          <p:cNvSpPr>
            <a:spLocks noGrp="1"/>
          </p:cNvSpPr>
          <p:nvPr>
            <p:ph type="title"/>
          </p:nvPr>
        </p:nvSpPr>
        <p:spPr/>
        <p:txBody>
          <a:bodyPr/>
          <a:lstStyle/>
          <a:p>
            <a:pPr algn="ctr"/>
            <a:r>
              <a:rPr lang="en-US" dirty="0">
                <a:latin typeface="Aharoni" panose="02010803020104030203" pitchFamily="2" charset="-79"/>
                <a:cs typeface="Aharoni" panose="02010803020104030203" pitchFamily="2" charset="-79"/>
              </a:rPr>
              <a:t>Working with Others</a:t>
            </a:r>
          </a:p>
        </p:txBody>
      </p:sp>
      <p:sp>
        <p:nvSpPr>
          <p:cNvPr id="3" name="Content Placeholder 2">
            <a:extLst>
              <a:ext uri="{FF2B5EF4-FFF2-40B4-BE49-F238E27FC236}">
                <a16:creationId xmlns:a16="http://schemas.microsoft.com/office/drawing/2014/main" id="{5E200A7A-7321-4CB0-8C67-73EBDAC3CED2}"/>
              </a:ext>
            </a:extLst>
          </p:cNvPr>
          <p:cNvSpPr>
            <a:spLocks noGrp="1"/>
          </p:cNvSpPr>
          <p:nvPr>
            <p:ph idx="1"/>
          </p:nvPr>
        </p:nvSpPr>
        <p:spPr>
          <a:xfrm>
            <a:off x="4433455" y="1825625"/>
            <a:ext cx="6920344" cy="4351338"/>
          </a:xfrm>
        </p:spPr>
        <p:txBody>
          <a:bodyPr>
            <a:normAutofit lnSpcReduction="10000"/>
          </a:bodyPr>
          <a:lstStyle/>
          <a:p>
            <a:r>
              <a:rPr lang="en-US" b="1" dirty="0"/>
              <a:t>Under 25 and Over 25</a:t>
            </a:r>
          </a:p>
          <a:p>
            <a:r>
              <a:rPr lang="en-US" b="1" dirty="0"/>
              <a:t>Neuroplasticity</a:t>
            </a:r>
            <a:r>
              <a:rPr lang="en-US" dirty="0"/>
              <a:t> – only organ to wire and rewire itself</a:t>
            </a:r>
          </a:p>
          <a:p>
            <a:r>
              <a:rPr lang="en-US" b="1" dirty="0"/>
              <a:t>Continually exploring</a:t>
            </a:r>
          </a:p>
          <a:p>
            <a:pPr lvl="1"/>
            <a:r>
              <a:rPr lang="en-US" dirty="0"/>
              <a:t>Senses</a:t>
            </a:r>
          </a:p>
          <a:p>
            <a:pPr lvl="1"/>
            <a:r>
              <a:rPr lang="en-US" dirty="0"/>
              <a:t>Perceptions</a:t>
            </a:r>
          </a:p>
          <a:p>
            <a:pPr lvl="1"/>
            <a:r>
              <a:rPr lang="en-US" dirty="0"/>
              <a:t>Feelings</a:t>
            </a:r>
          </a:p>
          <a:p>
            <a:pPr lvl="1"/>
            <a:r>
              <a:rPr lang="en-US" dirty="0"/>
              <a:t>Thoughts</a:t>
            </a:r>
          </a:p>
          <a:p>
            <a:pPr lvl="1"/>
            <a:r>
              <a:rPr lang="en-US" dirty="0"/>
              <a:t>Behaviors</a:t>
            </a:r>
          </a:p>
          <a:p>
            <a:r>
              <a:rPr lang="en-US" b="1" dirty="0"/>
              <a:t>Biases are received informally and behave externally</a:t>
            </a:r>
          </a:p>
        </p:txBody>
      </p:sp>
      <p:sp>
        <p:nvSpPr>
          <p:cNvPr id="4" name="Footer Placeholder 3">
            <a:extLst>
              <a:ext uri="{FF2B5EF4-FFF2-40B4-BE49-F238E27FC236}">
                <a16:creationId xmlns:a16="http://schemas.microsoft.com/office/drawing/2014/main" id="{1C97ADAB-CB19-4259-8708-F0DA5E8D5769}"/>
              </a:ext>
            </a:extLst>
          </p:cNvPr>
          <p:cNvSpPr>
            <a:spLocks noGrp="1"/>
          </p:cNvSpPr>
          <p:nvPr>
            <p:ph type="ftr" sz="quarter" idx="11"/>
          </p:nvPr>
        </p:nvSpPr>
        <p:spPr/>
        <p:txBody>
          <a:bodyPr/>
          <a:lstStyle/>
          <a:p>
            <a:r>
              <a:rPr lang="en-US"/>
              <a:t>© 2024 Michael Gregory Consulting, LLC</a:t>
            </a:r>
          </a:p>
        </p:txBody>
      </p:sp>
      <p:sp>
        <p:nvSpPr>
          <p:cNvPr id="5" name="Slide Number Placeholder 4">
            <a:extLst>
              <a:ext uri="{FF2B5EF4-FFF2-40B4-BE49-F238E27FC236}">
                <a16:creationId xmlns:a16="http://schemas.microsoft.com/office/drawing/2014/main" id="{25749F97-D7B5-4CCA-B0CB-7D7B04C2F765}"/>
              </a:ext>
            </a:extLst>
          </p:cNvPr>
          <p:cNvSpPr>
            <a:spLocks noGrp="1"/>
          </p:cNvSpPr>
          <p:nvPr>
            <p:ph type="sldNum" sz="quarter" idx="12"/>
          </p:nvPr>
        </p:nvSpPr>
        <p:spPr/>
        <p:txBody>
          <a:bodyPr/>
          <a:lstStyle/>
          <a:p>
            <a:fld id="{73819C7E-E904-4994-83FB-52312C38CD85}" type="slidenum">
              <a:rPr lang="en-US" smtClean="0"/>
              <a:t>16</a:t>
            </a:fld>
            <a:endParaRPr lang="en-US"/>
          </a:p>
        </p:txBody>
      </p:sp>
      <p:pic>
        <p:nvPicPr>
          <p:cNvPr id="7" name="Picture 6" descr="A picture containing text, toy, doll, vector graphics&#10;&#10;Description automatically generated">
            <a:extLst>
              <a:ext uri="{FF2B5EF4-FFF2-40B4-BE49-F238E27FC236}">
                <a16:creationId xmlns:a16="http://schemas.microsoft.com/office/drawing/2014/main" id="{90AABE11-A805-4C7E-8057-8247A9E24D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514" y="2002776"/>
            <a:ext cx="3522388" cy="3997036"/>
          </a:xfrm>
          <a:prstGeom prst="rect">
            <a:avLst/>
          </a:prstGeom>
        </p:spPr>
      </p:pic>
    </p:spTree>
    <p:extLst>
      <p:ext uri="{BB962C8B-B14F-4D97-AF65-F5344CB8AC3E}">
        <p14:creationId xmlns:p14="http://schemas.microsoft.com/office/powerpoint/2010/main" val="1902993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8167" y="26461"/>
            <a:ext cx="11914879" cy="1325563"/>
          </a:xfrm>
        </p:spPr>
        <p:txBody>
          <a:bodyPr>
            <a:normAutofit fontScale="90000"/>
          </a:bodyPr>
          <a:lstStyle/>
          <a:p>
            <a:pPr algn="ctr"/>
            <a:r>
              <a:rPr lang="en-US" sz="5400" b="1" dirty="0">
                <a:latin typeface="Aharoni" panose="02010803020104030203" pitchFamily="2" charset="-79"/>
                <a:cs typeface="Aharoni" panose="02010803020104030203" pitchFamily="2" charset="-79"/>
              </a:rPr>
              <a:t>Nervous System, Amygdala, and Prefrontal Cortex</a:t>
            </a:r>
          </a:p>
        </p:txBody>
      </p:sp>
      <p:pic>
        <p:nvPicPr>
          <p:cNvPr id="6" name="Picture 2" descr="https://encrypted-tbn1.gstatic.com/images?q=tbn:ANd9GcSuaFH_iVN7NTnHLBxkNVbZjmKIJpAUWydl15-SwXRsWSXuOp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9489" y="1732065"/>
            <a:ext cx="3802511" cy="3393870"/>
          </a:xfrm>
          <a:prstGeom prst="rect">
            <a:avLst/>
          </a:prstGeom>
          <a:solidFill>
            <a:schemeClr val="accent1">
              <a:lumMod val="20000"/>
              <a:lumOff val="80000"/>
            </a:schemeClr>
          </a:solidFill>
          <a:extLst>
            <a:ext uri="{909E8E84-426E-40dd-AFC4-6F175D3DCCD1}">
              <a14:hiddenFill xmlns:a14="http://schemas.microsoft.com/office/drawing/2010/main" xmlns="">
                <a:solidFill>
                  <a:srgbClr val="FFFFFF"/>
                </a:solidFill>
              </a14:hiddenFill>
            </a:ext>
          </a:extLst>
        </p:spPr>
      </p:pic>
      <p:pic>
        <p:nvPicPr>
          <p:cNvPr id="7" name="Picture 2" descr="Picture"/>
          <p:cNvPicPr>
            <a:picLocks noChangeAspect="1" noChangeArrowheads="1"/>
          </p:cNvPicPr>
          <p:nvPr/>
        </p:nvPicPr>
        <p:blipFill rotWithShape="1">
          <a:blip r:embed="rId4">
            <a:extLst>
              <a:ext uri="{28A0092B-C50C-407E-A947-70E740481C1C}">
                <a14:useLocalDpi xmlns:a14="http://schemas.microsoft.com/office/drawing/2010/main" val="0"/>
              </a:ext>
            </a:extLst>
          </a:blip>
          <a:srcRect b="12328"/>
          <a:stretch/>
        </p:blipFill>
        <p:spPr bwMode="auto">
          <a:xfrm>
            <a:off x="4106940" y="1932956"/>
            <a:ext cx="3978119" cy="299208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Footer Placeholder 2"/>
          <p:cNvSpPr>
            <a:spLocks noGrp="1"/>
          </p:cNvSpPr>
          <p:nvPr>
            <p:ph type="ftr" sz="quarter" idx="11"/>
          </p:nvPr>
        </p:nvSpPr>
        <p:spPr/>
        <p:txBody>
          <a:bodyPr/>
          <a:lstStyle/>
          <a:p>
            <a:r>
              <a:rPr lang="en-US"/>
              <a:t>© 2024 Michael Gregory Consulting, LLC</a:t>
            </a:r>
          </a:p>
        </p:txBody>
      </p:sp>
      <p:sp>
        <p:nvSpPr>
          <p:cNvPr id="4" name="Slide Number Placeholder 3">
            <a:extLst>
              <a:ext uri="{FF2B5EF4-FFF2-40B4-BE49-F238E27FC236}">
                <a16:creationId xmlns:a16="http://schemas.microsoft.com/office/drawing/2014/main" id="{DCFFF85D-741C-4E64-A0C5-BB3F1E8DF3D9}"/>
              </a:ext>
            </a:extLst>
          </p:cNvPr>
          <p:cNvSpPr>
            <a:spLocks noGrp="1"/>
          </p:cNvSpPr>
          <p:nvPr>
            <p:ph type="sldNum" sz="quarter" idx="12"/>
          </p:nvPr>
        </p:nvSpPr>
        <p:spPr/>
        <p:txBody>
          <a:bodyPr/>
          <a:lstStyle/>
          <a:p>
            <a:fld id="{73819C7E-E904-4994-83FB-52312C38CD85}" type="slidenum">
              <a:rPr lang="en-US" smtClean="0"/>
              <a:t>17</a:t>
            </a:fld>
            <a:endParaRPr lang="en-US"/>
          </a:p>
        </p:txBody>
      </p:sp>
      <p:pic>
        <p:nvPicPr>
          <p:cNvPr id="8" name="Picture 7" descr="Diagram&#10;&#10;Description automatically generated">
            <a:extLst>
              <a:ext uri="{FF2B5EF4-FFF2-40B4-BE49-F238E27FC236}">
                <a16:creationId xmlns:a16="http://schemas.microsoft.com/office/drawing/2014/main" id="{E69241C2-428B-4415-B685-E0E0441C5B97}"/>
              </a:ext>
            </a:extLst>
          </p:cNvPr>
          <p:cNvPicPr>
            <a:picLocks noChangeAspect="1"/>
          </p:cNvPicPr>
          <p:nvPr/>
        </p:nvPicPr>
        <p:blipFill>
          <a:blip r:embed="rId5"/>
          <a:stretch>
            <a:fillRect/>
          </a:stretch>
        </p:blipFill>
        <p:spPr>
          <a:xfrm>
            <a:off x="450272" y="1517319"/>
            <a:ext cx="3093012" cy="4468161"/>
          </a:xfrm>
          <a:prstGeom prst="rect">
            <a:avLst/>
          </a:prstGeom>
        </p:spPr>
      </p:pic>
    </p:spTree>
    <p:extLst>
      <p:ext uri="{BB962C8B-B14F-4D97-AF65-F5344CB8AC3E}">
        <p14:creationId xmlns:p14="http://schemas.microsoft.com/office/powerpoint/2010/main" val="1112650175"/>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82" t="4261" b="4933"/>
          <a:stretch/>
        </p:blipFill>
        <p:spPr>
          <a:xfrm>
            <a:off x="-1" y="0"/>
            <a:ext cx="12192001" cy="6858000"/>
          </a:xfrm>
          <a:prstGeom prst="rect">
            <a:avLst/>
          </a:prstGeom>
        </p:spPr>
      </p:pic>
      <p:sp>
        <p:nvSpPr>
          <p:cNvPr id="3" name="Footer Placeholder 2"/>
          <p:cNvSpPr>
            <a:spLocks noGrp="1"/>
          </p:cNvSpPr>
          <p:nvPr>
            <p:ph type="ftr" sz="quarter" idx="11"/>
          </p:nvPr>
        </p:nvSpPr>
        <p:spPr/>
        <p:txBody>
          <a:bodyPr/>
          <a:lstStyle/>
          <a:p>
            <a:r>
              <a:rPr lang="en-US"/>
              <a:t>© 2024 Michael Gregory Consulting, LLC</a:t>
            </a:r>
          </a:p>
        </p:txBody>
      </p:sp>
      <p:sp>
        <p:nvSpPr>
          <p:cNvPr id="4" name="Slide Number Placeholder 3">
            <a:extLst>
              <a:ext uri="{FF2B5EF4-FFF2-40B4-BE49-F238E27FC236}">
                <a16:creationId xmlns:a16="http://schemas.microsoft.com/office/drawing/2014/main" id="{EEF9FDF7-CE27-45F7-89A7-920416090FF1}"/>
              </a:ext>
            </a:extLst>
          </p:cNvPr>
          <p:cNvSpPr>
            <a:spLocks noGrp="1"/>
          </p:cNvSpPr>
          <p:nvPr>
            <p:ph type="sldNum" sz="quarter" idx="12"/>
          </p:nvPr>
        </p:nvSpPr>
        <p:spPr/>
        <p:txBody>
          <a:bodyPr/>
          <a:lstStyle/>
          <a:p>
            <a:fld id="{73819C7E-E904-4994-83FB-52312C38CD85}" type="slidenum">
              <a:rPr lang="en-US" smtClean="0"/>
              <a:t>18</a:t>
            </a:fld>
            <a:endParaRPr lang="en-US"/>
          </a:p>
        </p:txBody>
      </p:sp>
    </p:spTree>
    <p:extLst>
      <p:ext uri="{BB962C8B-B14F-4D97-AF65-F5344CB8AC3E}">
        <p14:creationId xmlns:p14="http://schemas.microsoft.com/office/powerpoint/2010/main" val="3234270280"/>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8295" y="-13267"/>
            <a:ext cx="12227202" cy="6871267"/>
          </a:xfrm>
        </p:spPr>
      </p:pic>
      <p:sp>
        <p:nvSpPr>
          <p:cNvPr id="2" name="Title 1"/>
          <p:cNvSpPr>
            <a:spLocks noGrp="1"/>
          </p:cNvSpPr>
          <p:nvPr>
            <p:ph type="title"/>
          </p:nvPr>
        </p:nvSpPr>
        <p:spPr>
          <a:xfrm>
            <a:off x="838199" y="365125"/>
            <a:ext cx="11031415" cy="1325563"/>
          </a:xfrm>
        </p:spPr>
        <p:txBody>
          <a:bodyPr/>
          <a:lstStyle/>
          <a:p>
            <a:pPr algn="r"/>
            <a:r>
              <a:rPr lang="en-US" dirty="0">
                <a:latin typeface="Aharoni" panose="02010803020104030203" pitchFamily="2" charset="-79"/>
                <a:cs typeface="Aharoni" panose="02010803020104030203" pitchFamily="2" charset="-79"/>
              </a:rPr>
              <a:t>You Can’t Push a Rope;</a:t>
            </a:r>
            <a:br>
              <a:rPr lang="en-US" dirty="0">
                <a:latin typeface="Aharoni" panose="02010803020104030203" pitchFamily="2" charset="-79"/>
                <a:cs typeface="Aharoni" panose="02010803020104030203" pitchFamily="2" charset="-79"/>
              </a:rPr>
            </a:br>
            <a:r>
              <a:rPr lang="en-US" dirty="0">
                <a:latin typeface="Aharoni" panose="02010803020104030203" pitchFamily="2" charset="-79"/>
                <a:cs typeface="Aharoni" panose="02010803020104030203" pitchFamily="2" charset="-79"/>
              </a:rPr>
              <a:t>You Can Only Pull a Rope</a:t>
            </a:r>
          </a:p>
        </p:txBody>
      </p:sp>
      <p:sp>
        <p:nvSpPr>
          <p:cNvPr id="3" name="Footer Placeholder 2"/>
          <p:cNvSpPr>
            <a:spLocks noGrp="1"/>
          </p:cNvSpPr>
          <p:nvPr>
            <p:ph type="ftr" sz="quarter" idx="11"/>
          </p:nvPr>
        </p:nvSpPr>
        <p:spPr/>
        <p:txBody>
          <a:bodyPr/>
          <a:lstStyle/>
          <a:p>
            <a:r>
              <a:rPr lang="en-US"/>
              <a:t>© 2024 Michael Gregory Consulting, LLC</a:t>
            </a:r>
          </a:p>
        </p:txBody>
      </p:sp>
      <p:sp>
        <p:nvSpPr>
          <p:cNvPr id="5" name="Slide Number Placeholder 4">
            <a:extLst>
              <a:ext uri="{FF2B5EF4-FFF2-40B4-BE49-F238E27FC236}">
                <a16:creationId xmlns:a16="http://schemas.microsoft.com/office/drawing/2014/main" id="{109867F9-7EA9-46A4-8372-C50CC5FF414F}"/>
              </a:ext>
            </a:extLst>
          </p:cNvPr>
          <p:cNvSpPr>
            <a:spLocks noGrp="1"/>
          </p:cNvSpPr>
          <p:nvPr>
            <p:ph type="sldNum" sz="quarter" idx="12"/>
          </p:nvPr>
        </p:nvSpPr>
        <p:spPr/>
        <p:txBody>
          <a:bodyPr/>
          <a:lstStyle/>
          <a:p>
            <a:fld id="{73819C7E-E904-4994-83FB-52312C38CD85}" type="slidenum">
              <a:rPr lang="en-US" smtClean="0"/>
              <a:t>19</a:t>
            </a:fld>
            <a:endParaRPr lang="en-US"/>
          </a:p>
        </p:txBody>
      </p:sp>
    </p:spTree>
    <p:extLst>
      <p:ext uri="{BB962C8B-B14F-4D97-AF65-F5344CB8AC3E}">
        <p14:creationId xmlns:p14="http://schemas.microsoft.com/office/powerpoint/2010/main" val="2174994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DCF81-630B-444F-B57F-7537A938EE3F}"/>
              </a:ext>
            </a:extLst>
          </p:cNvPr>
          <p:cNvSpPr>
            <a:spLocks noGrp="1"/>
          </p:cNvSpPr>
          <p:nvPr>
            <p:ph type="title"/>
          </p:nvPr>
        </p:nvSpPr>
        <p:spPr/>
        <p:txBody>
          <a:bodyPr/>
          <a:lstStyle/>
          <a:p>
            <a:pPr algn="ctr"/>
            <a:r>
              <a:rPr lang="en-US" dirty="0">
                <a:latin typeface="Aharoni" panose="02010803020104030203" pitchFamily="2" charset="-79"/>
                <a:cs typeface="Aharoni" panose="02010803020104030203" pitchFamily="2" charset="-79"/>
              </a:rPr>
              <a:t>Big Picture</a:t>
            </a:r>
          </a:p>
        </p:txBody>
      </p:sp>
      <p:sp>
        <p:nvSpPr>
          <p:cNvPr id="3" name="Content Placeholder 2">
            <a:extLst>
              <a:ext uri="{FF2B5EF4-FFF2-40B4-BE49-F238E27FC236}">
                <a16:creationId xmlns:a16="http://schemas.microsoft.com/office/drawing/2014/main" id="{610CAE67-6F4E-484D-91EC-A8959A91960E}"/>
              </a:ext>
            </a:extLst>
          </p:cNvPr>
          <p:cNvSpPr>
            <a:spLocks noGrp="1"/>
          </p:cNvSpPr>
          <p:nvPr>
            <p:ph idx="1"/>
          </p:nvPr>
        </p:nvSpPr>
        <p:spPr>
          <a:xfrm>
            <a:off x="5112326" y="1825625"/>
            <a:ext cx="6241473" cy="4351338"/>
          </a:xfrm>
        </p:spPr>
        <p:txBody>
          <a:bodyPr>
            <a:normAutofit fontScale="92500"/>
          </a:bodyPr>
          <a:lstStyle/>
          <a:p>
            <a:pPr marL="45720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Define collaboration and The Collaboration Effect®</a:t>
            </a:r>
          </a:p>
          <a:p>
            <a:pPr marL="45720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Explore connecting relationships, listening actively, and educating judiciously</a:t>
            </a:r>
          </a:p>
          <a:p>
            <a:pPr marL="45720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Have greater focus, control, and peace in their professional and personal relationships</a:t>
            </a:r>
          </a:p>
          <a:p>
            <a:pPr marL="45720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Apply the listening technique to take positive actions going forward</a:t>
            </a:r>
          </a:p>
          <a:p>
            <a:pPr marL="45720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Reference The Collaboration Effect® Pocket Guide</a:t>
            </a:r>
          </a:p>
          <a:p>
            <a:endParaRPr lang="en-US" dirty="0"/>
          </a:p>
          <a:p>
            <a:endParaRPr lang="en-US" dirty="0"/>
          </a:p>
        </p:txBody>
      </p:sp>
      <p:sp>
        <p:nvSpPr>
          <p:cNvPr id="4" name="Footer Placeholder 3">
            <a:extLst>
              <a:ext uri="{FF2B5EF4-FFF2-40B4-BE49-F238E27FC236}">
                <a16:creationId xmlns:a16="http://schemas.microsoft.com/office/drawing/2014/main" id="{61603610-43D4-4B89-A7E8-70C1D4A75F12}"/>
              </a:ext>
            </a:extLst>
          </p:cNvPr>
          <p:cNvSpPr>
            <a:spLocks noGrp="1"/>
          </p:cNvSpPr>
          <p:nvPr>
            <p:ph type="ftr" sz="quarter" idx="11"/>
          </p:nvPr>
        </p:nvSpPr>
        <p:spPr/>
        <p:txBody>
          <a:bodyPr/>
          <a:lstStyle/>
          <a:p>
            <a:r>
              <a:rPr lang="en-US"/>
              <a:t>© 2024 Michael Gregory Consulting, LLC</a:t>
            </a:r>
          </a:p>
        </p:txBody>
      </p:sp>
      <p:sp>
        <p:nvSpPr>
          <p:cNvPr id="5" name="Slide Number Placeholder 4">
            <a:extLst>
              <a:ext uri="{FF2B5EF4-FFF2-40B4-BE49-F238E27FC236}">
                <a16:creationId xmlns:a16="http://schemas.microsoft.com/office/drawing/2014/main" id="{18E87B25-FE3A-4E7B-91B0-67D8718811D1}"/>
              </a:ext>
            </a:extLst>
          </p:cNvPr>
          <p:cNvSpPr>
            <a:spLocks noGrp="1"/>
          </p:cNvSpPr>
          <p:nvPr>
            <p:ph type="sldNum" sz="quarter" idx="12"/>
          </p:nvPr>
        </p:nvSpPr>
        <p:spPr/>
        <p:txBody>
          <a:bodyPr/>
          <a:lstStyle/>
          <a:p>
            <a:fld id="{73819C7E-E904-4994-83FB-52312C38CD85}" type="slidenum">
              <a:rPr lang="en-US" smtClean="0"/>
              <a:t>2</a:t>
            </a:fld>
            <a:endParaRPr lang="en-US"/>
          </a:p>
        </p:txBody>
      </p:sp>
      <p:pic>
        <p:nvPicPr>
          <p:cNvPr id="7" name="Picture 6" descr="A hand holding a seedling&#10;&#10;Description automatically generated with medium confidence">
            <a:extLst>
              <a:ext uri="{FF2B5EF4-FFF2-40B4-BE49-F238E27FC236}">
                <a16:creationId xmlns:a16="http://schemas.microsoft.com/office/drawing/2014/main" id="{C3467AA8-AAD5-4FE6-B019-CEFEB172A3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005" y="2396837"/>
            <a:ext cx="4412738" cy="2951018"/>
          </a:xfrm>
          <a:prstGeom prst="rect">
            <a:avLst/>
          </a:prstGeom>
        </p:spPr>
      </p:pic>
    </p:spTree>
    <p:extLst>
      <p:ext uri="{BB962C8B-B14F-4D97-AF65-F5344CB8AC3E}">
        <p14:creationId xmlns:p14="http://schemas.microsoft.com/office/powerpoint/2010/main" val="426682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user\AppData\Local\Microsoft\Windows\Temporary Internet Files\Content.IE5\28B39FS3\argumen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91302" cy="749284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0" y="5834587"/>
            <a:ext cx="12344400" cy="1325563"/>
          </a:xfrm>
          <a:solidFill>
            <a:schemeClr val="tx1">
              <a:alpha val="74000"/>
            </a:schemeClr>
          </a:solidFill>
        </p:spPr>
        <p:txBody>
          <a:bodyPr>
            <a:normAutofit/>
          </a:bodyPr>
          <a:lstStyle/>
          <a:p>
            <a:pPr algn="ctr"/>
            <a:r>
              <a:rPr lang="en-US" sz="5400" b="1" dirty="0"/>
              <a:t>    </a:t>
            </a:r>
            <a:r>
              <a:rPr lang="en-US" sz="7200" b="1" dirty="0">
                <a:ln>
                  <a:solidFill>
                    <a:schemeClr val="tx1"/>
                  </a:solidFill>
                </a:ln>
                <a:solidFill>
                  <a:schemeClr val="bg1"/>
                </a:solidFill>
                <a:effectLst>
                  <a:outerShdw blurRad="25400" dist="139700" dir="8100000" algn="tl" rotWithShape="0">
                    <a:srgbClr val="000000">
                      <a:alpha val="80000"/>
                    </a:srgbClr>
                  </a:outerShdw>
                </a:effectLst>
                <a:latin typeface="Arial Black"/>
                <a:cs typeface="Arial Black"/>
              </a:rPr>
              <a:t>Escalation</a:t>
            </a:r>
            <a:endParaRPr lang="en-US" sz="5400" b="1" dirty="0">
              <a:ln>
                <a:solidFill>
                  <a:schemeClr val="tx1"/>
                </a:solidFill>
              </a:ln>
              <a:solidFill>
                <a:schemeClr val="bg1"/>
              </a:solidFill>
              <a:effectLst>
                <a:outerShdw blurRad="25400" dist="139700" dir="8100000" algn="tl" rotWithShape="0">
                  <a:srgbClr val="000000">
                    <a:alpha val="80000"/>
                  </a:srgbClr>
                </a:outerShdw>
              </a:effectLst>
              <a:latin typeface="Arial Black"/>
              <a:cs typeface="Arial Black"/>
            </a:endParaRPr>
          </a:p>
        </p:txBody>
      </p:sp>
      <p:sp>
        <p:nvSpPr>
          <p:cNvPr id="4" name="Slide Number Placeholder 3">
            <a:extLst>
              <a:ext uri="{FF2B5EF4-FFF2-40B4-BE49-F238E27FC236}">
                <a16:creationId xmlns:a16="http://schemas.microsoft.com/office/drawing/2014/main" id="{4B6340D4-1B87-41A0-9296-2BBCACB0A7D2}"/>
              </a:ext>
            </a:extLst>
          </p:cNvPr>
          <p:cNvSpPr>
            <a:spLocks noGrp="1"/>
          </p:cNvSpPr>
          <p:nvPr>
            <p:ph type="sldNum" sz="quarter" idx="12"/>
          </p:nvPr>
        </p:nvSpPr>
        <p:spPr/>
        <p:txBody>
          <a:bodyPr/>
          <a:lstStyle/>
          <a:p>
            <a:fld id="{73819C7E-E904-4994-83FB-52312C38CD85}" type="slidenum">
              <a:rPr lang="en-US" smtClean="0"/>
              <a:t>20</a:t>
            </a:fld>
            <a:endParaRPr lang="en-US"/>
          </a:p>
        </p:txBody>
      </p:sp>
    </p:spTree>
    <p:extLst>
      <p:ext uri="{BB962C8B-B14F-4D97-AF65-F5344CB8AC3E}">
        <p14:creationId xmlns:p14="http://schemas.microsoft.com/office/powerpoint/2010/main" val="1763888216"/>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5399" y="0"/>
            <a:ext cx="12678215" cy="6858000"/>
          </a:xfrm>
          <a:prstGeom prst="rect">
            <a:avLst/>
          </a:prstGeom>
        </p:spPr>
      </p:pic>
      <p:sp>
        <p:nvSpPr>
          <p:cNvPr id="2" name="Title 1"/>
          <p:cNvSpPr>
            <a:spLocks noGrp="1"/>
          </p:cNvSpPr>
          <p:nvPr>
            <p:ph type="title"/>
          </p:nvPr>
        </p:nvSpPr>
        <p:spPr>
          <a:xfrm>
            <a:off x="-1" y="-169336"/>
            <a:ext cx="12615333" cy="1325563"/>
          </a:xfrm>
        </p:spPr>
        <p:txBody>
          <a:bodyPr>
            <a:normAutofit fontScale="90000"/>
          </a:bodyPr>
          <a:lstStyle/>
          <a:p>
            <a:pPr algn="ctr"/>
            <a:r>
              <a:rPr lang="en-US" sz="5400" b="1" dirty="0">
                <a:latin typeface="Arial Black"/>
                <a:cs typeface="Arial Black"/>
              </a:rPr>
              <a:t>Neuroplasticity – Ability to Change</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a:t>© 2024 Michael Gregory Consulting, LLC</a:t>
            </a:r>
          </a:p>
        </p:txBody>
      </p:sp>
      <p:sp>
        <p:nvSpPr>
          <p:cNvPr id="5" name="Slide Number Placeholder 4">
            <a:extLst>
              <a:ext uri="{FF2B5EF4-FFF2-40B4-BE49-F238E27FC236}">
                <a16:creationId xmlns:a16="http://schemas.microsoft.com/office/drawing/2014/main" id="{766AEB0D-851B-4342-A942-5C25F0C2268E}"/>
              </a:ext>
            </a:extLst>
          </p:cNvPr>
          <p:cNvSpPr>
            <a:spLocks noGrp="1"/>
          </p:cNvSpPr>
          <p:nvPr>
            <p:ph type="sldNum" sz="quarter" idx="12"/>
          </p:nvPr>
        </p:nvSpPr>
        <p:spPr/>
        <p:txBody>
          <a:bodyPr/>
          <a:lstStyle/>
          <a:p>
            <a:fld id="{73819C7E-E904-4994-83FB-52312C38CD85}" type="slidenum">
              <a:rPr lang="en-US" smtClean="0"/>
              <a:t>21</a:t>
            </a:fld>
            <a:endParaRPr lang="en-US"/>
          </a:p>
        </p:txBody>
      </p:sp>
    </p:spTree>
    <p:extLst>
      <p:ext uri="{BB962C8B-B14F-4D97-AF65-F5344CB8AC3E}">
        <p14:creationId xmlns:p14="http://schemas.microsoft.com/office/powerpoint/2010/main" val="718158894"/>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12192000" cy="685800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Depositphotos_57054217_original.jpg"/>
          <p:cNvPicPr>
            <a:picLocks noChangeAspect="1"/>
          </p:cNvPicPr>
          <p:nvPr/>
        </p:nvPicPr>
        <p:blipFill rotWithShape="1">
          <a:blip r:embed="rId3" cstate="print">
            <a:alphaModFix amt="55000"/>
            <a:extLst>
              <a:ext uri="{28A0092B-C50C-407E-A947-70E740481C1C}">
                <a14:useLocalDpi xmlns:a14="http://schemas.microsoft.com/office/drawing/2010/main" val="0"/>
              </a:ext>
            </a:extLst>
          </a:blip>
          <a:srcRect t="25037"/>
          <a:stretch/>
        </p:blipFill>
        <p:spPr>
          <a:xfrm>
            <a:off x="0" y="50613"/>
            <a:ext cx="12192000" cy="6858000"/>
          </a:xfrm>
          <a:prstGeom prst="rect">
            <a:avLst/>
          </a:prstGeom>
        </p:spPr>
      </p:pic>
      <p:sp>
        <p:nvSpPr>
          <p:cNvPr id="2" name="Title 1"/>
          <p:cNvSpPr>
            <a:spLocks noGrp="1"/>
          </p:cNvSpPr>
          <p:nvPr>
            <p:ph type="title"/>
          </p:nvPr>
        </p:nvSpPr>
        <p:spPr>
          <a:xfrm>
            <a:off x="358423" y="402877"/>
            <a:ext cx="3987800" cy="1045986"/>
          </a:xfrm>
        </p:spPr>
        <p:txBody>
          <a:bodyPr>
            <a:normAutofit/>
          </a:bodyPr>
          <a:lstStyle/>
          <a:p>
            <a:pPr algn="ctr"/>
            <a:r>
              <a:rPr lang="en-US" sz="5400" b="1" dirty="0">
                <a:solidFill>
                  <a:srgbClr val="FF0000"/>
                </a:solidFill>
                <a:latin typeface="Arial Black"/>
                <a:cs typeface="Arial Black"/>
              </a:rPr>
              <a:t>Emotions</a:t>
            </a:r>
          </a:p>
        </p:txBody>
      </p:sp>
      <p:sp>
        <p:nvSpPr>
          <p:cNvPr id="10" name="Title 1"/>
          <p:cNvSpPr txBox="1">
            <a:spLocks/>
          </p:cNvSpPr>
          <p:nvPr/>
        </p:nvSpPr>
        <p:spPr>
          <a:xfrm>
            <a:off x="3833984" y="406581"/>
            <a:ext cx="4806244" cy="10592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FFFF00"/>
                </a:solidFill>
                <a:latin typeface="Arial Black"/>
                <a:cs typeface="Arial Black"/>
              </a:rPr>
              <a:t>Priorities</a:t>
            </a:r>
          </a:p>
        </p:txBody>
      </p:sp>
      <p:sp>
        <p:nvSpPr>
          <p:cNvPr id="11" name="Title 1"/>
          <p:cNvSpPr txBox="1">
            <a:spLocks/>
          </p:cNvSpPr>
          <p:nvPr/>
        </p:nvSpPr>
        <p:spPr>
          <a:xfrm>
            <a:off x="8424328" y="297394"/>
            <a:ext cx="3471334" cy="127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FFFFFF"/>
                </a:solidFill>
                <a:latin typeface="Arial Black"/>
                <a:cs typeface="Arial Black"/>
              </a:rPr>
              <a:t>Impacts</a:t>
            </a:r>
          </a:p>
        </p:txBody>
      </p:sp>
      <p:pic>
        <p:nvPicPr>
          <p:cNvPr id="9" name="Picture 8" descr="face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564" y="3051273"/>
            <a:ext cx="11548872" cy="4032504"/>
          </a:xfrm>
          <a:prstGeom prst="rect">
            <a:avLst/>
          </a:prstGeom>
        </p:spPr>
      </p:pic>
      <p:sp>
        <p:nvSpPr>
          <p:cNvPr id="3" name="Content Placeholder 2"/>
          <p:cNvSpPr>
            <a:spLocks noGrp="1"/>
          </p:cNvSpPr>
          <p:nvPr>
            <p:ph idx="1"/>
          </p:nvPr>
        </p:nvSpPr>
        <p:spPr/>
        <p:txBody>
          <a:bodyPr/>
          <a:lstStyle/>
          <a:p>
            <a:r>
              <a:rPr lang="en-US" dirty="0"/>
              <a:t> </a:t>
            </a:r>
          </a:p>
        </p:txBody>
      </p:sp>
      <p:sp>
        <p:nvSpPr>
          <p:cNvPr id="4" name="Footer Placeholder 3"/>
          <p:cNvSpPr>
            <a:spLocks noGrp="1"/>
          </p:cNvSpPr>
          <p:nvPr>
            <p:ph type="ftr" sz="quarter" idx="11"/>
          </p:nvPr>
        </p:nvSpPr>
        <p:spPr/>
        <p:txBody>
          <a:bodyPr/>
          <a:lstStyle/>
          <a:p>
            <a:r>
              <a:rPr lang="en-US"/>
              <a:t>© 2024 Michael Gregory Consulting, LLC</a:t>
            </a:r>
          </a:p>
        </p:txBody>
      </p:sp>
      <p:sp>
        <p:nvSpPr>
          <p:cNvPr id="5" name="Slide Number Placeholder 4">
            <a:extLst>
              <a:ext uri="{FF2B5EF4-FFF2-40B4-BE49-F238E27FC236}">
                <a16:creationId xmlns:a16="http://schemas.microsoft.com/office/drawing/2014/main" id="{6A17E774-FBB7-41DA-B75A-7BE0235B1495}"/>
              </a:ext>
            </a:extLst>
          </p:cNvPr>
          <p:cNvSpPr>
            <a:spLocks noGrp="1"/>
          </p:cNvSpPr>
          <p:nvPr>
            <p:ph type="sldNum" sz="quarter" idx="12"/>
          </p:nvPr>
        </p:nvSpPr>
        <p:spPr/>
        <p:txBody>
          <a:bodyPr/>
          <a:lstStyle/>
          <a:p>
            <a:fld id="{73819C7E-E904-4994-83FB-52312C38CD85}" type="slidenum">
              <a:rPr lang="en-US" smtClean="0"/>
              <a:t>22</a:t>
            </a:fld>
            <a:endParaRPr lang="en-US"/>
          </a:p>
        </p:txBody>
      </p:sp>
    </p:spTree>
    <p:extLst>
      <p:ext uri="{BB962C8B-B14F-4D97-AF65-F5344CB8AC3E}">
        <p14:creationId xmlns:p14="http://schemas.microsoft.com/office/powerpoint/2010/main" val="2216432204"/>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ooter Placeholder 1"/>
          <p:cNvSpPr>
            <a:spLocks noGrp="1"/>
          </p:cNvSpPr>
          <p:nvPr>
            <p:ph type="ftr" sz="quarter" idx="11"/>
          </p:nvPr>
        </p:nvSpPr>
        <p:spPr/>
        <p:txBody>
          <a:bodyPr/>
          <a:lstStyle/>
          <a:p>
            <a:r>
              <a:rPr lang="en-US"/>
              <a:t>© 2024 Michael Gregory Consulting, LLC</a:t>
            </a:r>
          </a:p>
        </p:txBody>
      </p:sp>
      <p:sp>
        <p:nvSpPr>
          <p:cNvPr id="3" name="Slide Number Placeholder 2">
            <a:extLst>
              <a:ext uri="{FF2B5EF4-FFF2-40B4-BE49-F238E27FC236}">
                <a16:creationId xmlns:a16="http://schemas.microsoft.com/office/drawing/2014/main" id="{934F933E-388F-447B-B3EE-FBC8D851EE77}"/>
              </a:ext>
            </a:extLst>
          </p:cNvPr>
          <p:cNvSpPr>
            <a:spLocks noGrp="1"/>
          </p:cNvSpPr>
          <p:nvPr>
            <p:ph type="sldNum" sz="quarter" idx="12"/>
          </p:nvPr>
        </p:nvSpPr>
        <p:spPr/>
        <p:txBody>
          <a:bodyPr/>
          <a:lstStyle/>
          <a:p>
            <a:fld id="{73819C7E-E904-4994-83FB-52312C38CD85}" type="slidenum">
              <a:rPr lang="en-US" smtClean="0"/>
              <a:t>23</a:t>
            </a:fld>
            <a:endParaRPr lang="en-US"/>
          </a:p>
        </p:txBody>
      </p:sp>
    </p:spTree>
    <p:extLst>
      <p:ext uri="{BB962C8B-B14F-4D97-AF65-F5344CB8AC3E}">
        <p14:creationId xmlns:p14="http://schemas.microsoft.com/office/powerpoint/2010/main" val="3546794754"/>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4390" y="1"/>
            <a:ext cx="12339211" cy="6858000"/>
          </a:xfrm>
          <a:prstGeom prst="rect">
            <a:avLst/>
          </a:prstGeom>
        </p:spPr>
      </p:pic>
      <p:sp>
        <p:nvSpPr>
          <p:cNvPr id="2" name="Footer Placeholder 1"/>
          <p:cNvSpPr>
            <a:spLocks noGrp="1"/>
          </p:cNvSpPr>
          <p:nvPr>
            <p:ph type="ftr" sz="quarter" idx="11"/>
          </p:nvPr>
        </p:nvSpPr>
        <p:spPr/>
        <p:txBody>
          <a:bodyPr/>
          <a:lstStyle/>
          <a:p>
            <a:r>
              <a:rPr lang="en-US"/>
              <a:t>© 2024 Michael Gregory Consulting, LLC</a:t>
            </a:r>
          </a:p>
        </p:txBody>
      </p:sp>
      <p:sp>
        <p:nvSpPr>
          <p:cNvPr id="3" name="Slide Number Placeholder 2">
            <a:extLst>
              <a:ext uri="{FF2B5EF4-FFF2-40B4-BE49-F238E27FC236}">
                <a16:creationId xmlns:a16="http://schemas.microsoft.com/office/drawing/2014/main" id="{DFFED8FC-F232-4BBF-8DF7-BC087CD34F49}"/>
              </a:ext>
            </a:extLst>
          </p:cNvPr>
          <p:cNvSpPr>
            <a:spLocks noGrp="1"/>
          </p:cNvSpPr>
          <p:nvPr>
            <p:ph type="sldNum" sz="quarter" idx="12"/>
          </p:nvPr>
        </p:nvSpPr>
        <p:spPr/>
        <p:txBody>
          <a:bodyPr/>
          <a:lstStyle/>
          <a:p>
            <a:fld id="{73819C7E-E904-4994-83FB-52312C38CD85}" type="slidenum">
              <a:rPr lang="en-US" smtClean="0"/>
              <a:t>24</a:t>
            </a:fld>
            <a:endParaRPr lang="en-US"/>
          </a:p>
        </p:txBody>
      </p:sp>
    </p:spTree>
    <p:extLst>
      <p:ext uri="{BB962C8B-B14F-4D97-AF65-F5344CB8AC3E}">
        <p14:creationId xmlns:p14="http://schemas.microsoft.com/office/powerpoint/2010/main" val="58074252"/>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115048"/>
            <a:ext cx="12233922" cy="6973047"/>
          </a:xfrm>
        </p:spPr>
      </p:pic>
      <p:sp>
        <p:nvSpPr>
          <p:cNvPr id="2" name="Title 1"/>
          <p:cNvSpPr>
            <a:spLocks noGrp="1"/>
          </p:cNvSpPr>
          <p:nvPr>
            <p:ph type="title"/>
          </p:nvPr>
        </p:nvSpPr>
        <p:spPr>
          <a:xfrm>
            <a:off x="838200" y="-233893"/>
            <a:ext cx="10515600" cy="1325563"/>
          </a:xfrm>
        </p:spPr>
        <p:txBody>
          <a:bodyPr>
            <a:noAutofit/>
          </a:bodyPr>
          <a:lstStyle/>
          <a:p>
            <a:pPr algn="ctr"/>
            <a:r>
              <a:rPr lang="en-US" sz="6600" b="1" dirty="0">
                <a:ln>
                  <a:solidFill>
                    <a:schemeClr val="tx1"/>
                  </a:solidFill>
                </a:ln>
                <a:solidFill>
                  <a:srgbClr val="FFFFFF"/>
                </a:solidFill>
                <a:effectLst>
                  <a:outerShdw blurRad="25400" dist="101600" dir="7560000" algn="tl" rotWithShape="0">
                    <a:srgbClr val="000000">
                      <a:alpha val="82000"/>
                    </a:srgbClr>
                  </a:outerShdw>
                </a:effectLst>
                <a:latin typeface="Arial Black"/>
                <a:cs typeface="Arial Black"/>
              </a:rPr>
              <a:t>Communication</a:t>
            </a:r>
          </a:p>
        </p:txBody>
      </p:sp>
      <p:sp>
        <p:nvSpPr>
          <p:cNvPr id="3" name="Footer Placeholder 2"/>
          <p:cNvSpPr>
            <a:spLocks noGrp="1"/>
          </p:cNvSpPr>
          <p:nvPr>
            <p:ph type="ftr" sz="quarter" idx="11"/>
          </p:nvPr>
        </p:nvSpPr>
        <p:spPr/>
        <p:txBody>
          <a:bodyPr/>
          <a:lstStyle/>
          <a:p>
            <a:r>
              <a:rPr lang="en-US"/>
              <a:t>© 2024 Michael Gregory Consulting, LLC</a:t>
            </a:r>
          </a:p>
        </p:txBody>
      </p:sp>
      <p:sp>
        <p:nvSpPr>
          <p:cNvPr id="4" name="Slide Number Placeholder 3">
            <a:extLst>
              <a:ext uri="{FF2B5EF4-FFF2-40B4-BE49-F238E27FC236}">
                <a16:creationId xmlns:a16="http://schemas.microsoft.com/office/drawing/2014/main" id="{B062BBBA-34C9-43C6-A8F2-438A83FEC2F9}"/>
              </a:ext>
            </a:extLst>
          </p:cNvPr>
          <p:cNvSpPr>
            <a:spLocks noGrp="1"/>
          </p:cNvSpPr>
          <p:nvPr>
            <p:ph type="sldNum" sz="quarter" idx="12"/>
          </p:nvPr>
        </p:nvSpPr>
        <p:spPr/>
        <p:txBody>
          <a:bodyPr/>
          <a:lstStyle/>
          <a:p>
            <a:fld id="{73819C7E-E904-4994-83FB-52312C38CD85}" type="slidenum">
              <a:rPr lang="en-US" smtClean="0"/>
              <a:t>25</a:t>
            </a:fld>
            <a:endParaRPr lang="en-US"/>
          </a:p>
        </p:txBody>
      </p:sp>
    </p:spTree>
    <p:extLst>
      <p:ext uri="{BB962C8B-B14F-4D97-AF65-F5344CB8AC3E}">
        <p14:creationId xmlns:p14="http://schemas.microsoft.com/office/powerpoint/2010/main" val="958709649"/>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A1FAD-1277-45C3-A97A-1559E883CAA2}"/>
              </a:ext>
            </a:extLst>
          </p:cNvPr>
          <p:cNvSpPr>
            <a:spLocks noGrp="1"/>
          </p:cNvSpPr>
          <p:nvPr>
            <p:ph type="title"/>
          </p:nvPr>
        </p:nvSpPr>
        <p:spPr/>
        <p:txBody>
          <a:bodyPr/>
          <a:lstStyle/>
          <a:p>
            <a:r>
              <a:rPr lang="en-US" dirty="0"/>
              <a:t>Question 3</a:t>
            </a:r>
          </a:p>
        </p:txBody>
      </p:sp>
      <p:sp>
        <p:nvSpPr>
          <p:cNvPr id="3" name="Content Placeholder 2">
            <a:extLst>
              <a:ext uri="{FF2B5EF4-FFF2-40B4-BE49-F238E27FC236}">
                <a16:creationId xmlns:a16="http://schemas.microsoft.com/office/drawing/2014/main" id="{84872BED-252D-483C-89D3-46600366E8C2}"/>
              </a:ext>
            </a:extLst>
          </p:cNvPr>
          <p:cNvSpPr>
            <a:spLocks noGrp="1"/>
          </p:cNvSpPr>
          <p:nvPr>
            <p:ph idx="1"/>
          </p:nvPr>
        </p:nvSpPr>
        <p:spPr/>
        <p:txBody>
          <a:bodyPr/>
          <a:lstStyle/>
          <a:p>
            <a:pPr marL="0" indent="0">
              <a:buNone/>
            </a:pPr>
            <a:r>
              <a:rPr lang="en-US" dirty="0"/>
              <a:t>In general, the </a:t>
            </a:r>
            <a:r>
              <a:rPr lang="en-US" u="sng" dirty="0"/>
              <a:t>attitude</a:t>
            </a:r>
            <a:r>
              <a:rPr lang="en-US" dirty="0"/>
              <a:t> in </a:t>
            </a:r>
            <a:r>
              <a:rPr lang="en-US" u="sng" dirty="0"/>
              <a:t>communication</a:t>
            </a:r>
            <a:r>
              <a:rPr lang="en-US" dirty="0"/>
              <a:t> is determined 7% by the words, 38% by the tone, and 55% by facial expression and body language.</a:t>
            </a:r>
          </a:p>
          <a:p>
            <a:pPr marL="0" indent="0">
              <a:buNone/>
            </a:pPr>
            <a:endParaRPr lang="en-US" dirty="0"/>
          </a:p>
          <a:p>
            <a:pPr marL="514350" indent="-514350">
              <a:buAutoNum type="alphaUcPeriod"/>
            </a:pPr>
            <a:r>
              <a:rPr lang="en-US" dirty="0"/>
              <a:t>True</a:t>
            </a:r>
          </a:p>
          <a:p>
            <a:pPr marL="514350" indent="-514350">
              <a:buAutoNum type="alphaUcPeriod"/>
            </a:pPr>
            <a:r>
              <a:rPr lang="en-US" dirty="0"/>
              <a:t>False</a:t>
            </a:r>
          </a:p>
        </p:txBody>
      </p:sp>
      <p:sp>
        <p:nvSpPr>
          <p:cNvPr id="4" name="Footer Placeholder 3">
            <a:extLst>
              <a:ext uri="{FF2B5EF4-FFF2-40B4-BE49-F238E27FC236}">
                <a16:creationId xmlns:a16="http://schemas.microsoft.com/office/drawing/2014/main" id="{2DD1059F-B93F-47C2-9FAB-1757C7FA3355}"/>
              </a:ext>
            </a:extLst>
          </p:cNvPr>
          <p:cNvSpPr>
            <a:spLocks noGrp="1"/>
          </p:cNvSpPr>
          <p:nvPr>
            <p:ph type="ftr" sz="quarter" idx="11"/>
          </p:nvPr>
        </p:nvSpPr>
        <p:spPr/>
        <p:txBody>
          <a:bodyPr/>
          <a:lstStyle/>
          <a:p>
            <a:r>
              <a:rPr lang="en-US"/>
              <a:t>© 2024 Michael Gregory Consulting, LLC</a:t>
            </a:r>
          </a:p>
        </p:txBody>
      </p:sp>
      <p:sp>
        <p:nvSpPr>
          <p:cNvPr id="5" name="Slide Number Placeholder 4">
            <a:extLst>
              <a:ext uri="{FF2B5EF4-FFF2-40B4-BE49-F238E27FC236}">
                <a16:creationId xmlns:a16="http://schemas.microsoft.com/office/drawing/2014/main" id="{03BB634A-B283-4D4A-9BDA-B9AA5D46BC79}"/>
              </a:ext>
            </a:extLst>
          </p:cNvPr>
          <p:cNvSpPr>
            <a:spLocks noGrp="1"/>
          </p:cNvSpPr>
          <p:nvPr>
            <p:ph type="sldNum" sz="quarter" idx="12"/>
          </p:nvPr>
        </p:nvSpPr>
        <p:spPr/>
        <p:txBody>
          <a:bodyPr/>
          <a:lstStyle/>
          <a:p>
            <a:fld id="{73819C7E-E904-4994-83FB-52312C38CD85}" type="slidenum">
              <a:rPr lang="en-US" smtClean="0"/>
              <a:t>26</a:t>
            </a:fld>
            <a:endParaRPr lang="en-US"/>
          </a:p>
        </p:txBody>
      </p:sp>
    </p:spTree>
    <p:extLst>
      <p:ext uri="{BB962C8B-B14F-4D97-AF65-F5344CB8AC3E}">
        <p14:creationId xmlns:p14="http://schemas.microsoft.com/office/powerpoint/2010/main" val="32985219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epositphotos_31094815_original.jpg"/>
          <p:cNvPicPr>
            <a:picLocks noChangeAspect="1"/>
          </p:cNvPicPr>
          <p:nvPr/>
        </p:nvPicPr>
        <p:blipFill rotWithShape="1">
          <a:blip r:embed="rId3" cstate="print">
            <a:extLst>
              <a:ext uri="{28A0092B-C50C-407E-A947-70E740481C1C}">
                <a14:useLocalDpi xmlns:a14="http://schemas.microsoft.com/office/drawing/2010/main" val="0"/>
              </a:ext>
            </a:extLst>
          </a:blip>
          <a:srcRect l="50" r="-50" b="15668"/>
          <a:stretch/>
        </p:blipFill>
        <p:spPr>
          <a:xfrm>
            <a:off x="0" y="-1"/>
            <a:ext cx="12198096" cy="6858001"/>
          </a:xfrm>
          <a:prstGeom prst="rect">
            <a:avLst/>
          </a:prstGeom>
        </p:spPr>
      </p:pic>
      <p:sp>
        <p:nvSpPr>
          <p:cNvPr id="2" name="Title 1"/>
          <p:cNvSpPr>
            <a:spLocks noGrp="1"/>
          </p:cNvSpPr>
          <p:nvPr>
            <p:ph type="title"/>
          </p:nvPr>
        </p:nvSpPr>
        <p:spPr>
          <a:xfrm>
            <a:off x="838200" y="-164050"/>
            <a:ext cx="10515600" cy="1325563"/>
          </a:xfrm>
        </p:spPr>
        <p:txBody>
          <a:bodyPr/>
          <a:lstStyle/>
          <a:p>
            <a:pPr algn="ctr"/>
            <a:r>
              <a:rPr lang="en-US" sz="6600" dirty="0">
                <a:solidFill>
                  <a:schemeClr val="bg1"/>
                </a:solidFill>
                <a:effectLst>
                  <a:outerShdw blurRad="28575" dist="101600" dir="8100000" algn="tl" rotWithShape="0">
                    <a:srgbClr val="000000">
                      <a:alpha val="76000"/>
                    </a:srgbClr>
                  </a:outerShdw>
                </a:effectLst>
                <a:latin typeface="Arial Black"/>
                <a:cs typeface="Arial Black"/>
              </a:rPr>
              <a:t>Listening Actively…</a:t>
            </a:r>
            <a:endParaRPr lang="en-US" dirty="0">
              <a:solidFill>
                <a:schemeClr val="bg1"/>
              </a:solidFill>
              <a:effectLst>
                <a:outerShdw blurRad="28575" dist="101600" dir="8100000" algn="tl" rotWithShape="0">
                  <a:srgbClr val="000000">
                    <a:alpha val="76000"/>
                  </a:srgbClr>
                </a:outerShdw>
              </a:effectLst>
              <a:latin typeface="Arial Black"/>
              <a:cs typeface="Arial Black"/>
            </a:endParaRPr>
          </a:p>
        </p:txBody>
      </p:sp>
      <p:sp>
        <p:nvSpPr>
          <p:cNvPr id="3" name="Footer Placeholder 2"/>
          <p:cNvSpPr>
            <a:spLocks noGrp="1"/>
          </p:cNvSpPr>
          <p:nvPr>
            <p:ph type="ftr" sz="quarter" idx="11"/>
          </p:nvPr>
        </p:nvSpPr>
        <p:spPr/>
        <p:txBody>
          <a:bodyPr/>
          <a:lstStyle/>
          <a:p>
            <a:r>
              <a:rPr lang="en-US"/>
              <a:t>© 2024 Michael Gregory Consulting, LLC</a:t>
            </a:r>
          </a:p>
        </p:txBody>
      </p:sp>
      <p:sp>
        <p:nvSpPr>
          <p:cNvPr id="4" name="Slide Number Placeholder 3">
            <a:extLst>
              <a:ext uri="{FF2B5EF4-FFF2-40B4-BE49-F238E27FC236}">
                <a16:creationId xmlns:a16="http://schemas.microsoft.com/office/drawing/2014/main" id="{227782BE-BC7A-4B44-B47A-EF1BD363418E}"/>
              </a:ext>
            </a:extLst>
          </p:cNvPr>
          <p:cNvSpPr>
            <a:spLocks noGrp="1"/>
          </p:cNvSpPr>
          <p:nvPr>
            <p:ph type="sldNum" sz="quarter" idx="12"/>
          </p:nvPr>
        </p:nvSpPr>
        <p:spPr/>
        <p:txBody>
          <a:bodyPr/>
          <a:lstStyle/>
          <a:p>
            <a:fld id="{73819C7E-E904-4994-83FB-52312C38CD85}" type="slidenum">
              <a:rPr lang="en-US" smtClean="0"/>
              <a:t>27</a:t>
            </a:fld>
            <a:endParaRPr lang="en-US"/>
          </a:p>
        </p:txBody>
      </p:sp>
    </p:spTree>
    <p:extLst>
      <p:ext uri="{BB962C8B-B14F-4D97-AF65-F5344CB8AC3E}">
        <p14:creationId xmlns:p14="http://schemas.microsoft.com/office/powerpoint/2010/main" val="164464765"/>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FC248-4DBF-4AA9-A863-FF9C2D4DB4AD}"/>
              </a:ext>
            </a:extLst>
          </p:cNvPr>
          <p:cNvSpPr>
            <a:spLocks noGrp="1"/>
          </p:cNvSpPr>
          <p:nvPr>
            <p:ph type="title"/>
          </p:nvPr>
        </p:nvSpPr>
        <p:spPr>
          <a:xfrm>
            <a:off x="838200" y="365125"/>
            <a:ext cx="10515600" cy="925793"/>
          </a:xfrm>
        </p:spPr>
        <p:txBody>
          <a:bodyPr/>
          <a:lstStyle/>
          <a:p>
            <a:pPr algn="ctr"/>
            <a:r>
              <a:rPr lang="en-US" dirty="0">
                <a:latin typeface="Aharoni" panose="02010803020104030203" pitchFamily="2" charset="-79"/>
                <a:cs typeface="Aharoni" panose="02010803020104030203" pitchFamily="2" charset="-79"/>
              </a:rPr>
              <a:t>Listening Exercise</a:t>
            </a:r>
          </a:p>
        </p:txBody>
      </p:sp>
      <p:sp>
        <p:nvSpPr>
          <p:cNvPr id="3" name="Content Placeholder 2">
            <a:extLst>
              <a:ext uri="{FF2B5EF4-FFF2-40B4-BE49-F238E27FC236}">
                <a16:creationId xmlns:a16="http://schemas.microsoft.com/office/drawing/2014/main" id="{83EFABF4-322E-4808-8366-BFE152D48B46}"/>
              </a:ext>
            </a:extLst>
          </p:cNvPr>
          <p:cNvSpPr>
            <a:spLocks noGrp="1"/>
          </p:cNvSpPr>
          <p:nvPr>
            <p:ph idx="1"/>
          </p:nvPr>
        </p:nvSpPr>
        <p:spPr>
          <a:xfrm>
            <a:off x="5450541" y="1432344"/>
            <a:ext cx="5867400" cy="4924006"/>
          </a:xfrm>
        </p:spPr>
        <p:txBody>
          <a:bodyPr>
            <a:normAutofit fontScale="92500" lnSpcReduction="10000"/>
          </a:bodyPr>
          <a:lstStyle/>
          <a:p>
            <a:r>
              <a:rPr lang="en-US" sz="3600" b="1" u="sng" dirty="0"/>
              <a:t>P</a:t>
            </a:r>
            <a:r>
              <a:rPr lang="en-US" sz="3600" b="1" dirty="0"/>
              <a:t>araphrase</a:t>
            </a:r>
          </a:p>
          <a:p>
            <a:r>
              <a:rPr lang="en-US" sz="3600" b="1" u="sng" dirty="0"/>
              <a:t>A</a:t>
            </a:r>
            <a:r>
              <a:rPr lang="en-US" sz="3600" b="1" dirty="0"/>
              <a:t>sk open ended questions</a:t>
            </a:r>
          </a:p>
          <a:p>
            <a:r>
              <a:rPr lang="en-US" sz="3600" b="1" u="sng" dirty="0"/>
              <a:t>S</a:t>
            </a:r>
            <a:r>
              <a:rPr lang="en-US" sz="3600" b="1" dirty="0"/>
              <a:t>ummarize</a:t>
            </a:r>
          </a:p>
          <a:p>
            <a:r>
              <a:rPr lang="en-US" sz="3600" b="1" u="sng" dirty="0"/>
              <a:t>S</a:t>
            </a:r>
            <a:r>
              <a:rPr lang="en-US" sz="3600" b="1" dirty="0"/>
              <a:t>uspend judgement</a:t>
            </a:r>
          </a:p>
          <a:p>
            <a:r>
              <a:rPr lang="en-US" sz="3600" b="1" u="sng" dirty="0"/>
              <a:t>E</a:t>
            </a:r>
            <a:r>
              <a:rPr lang="en-US" sz="3600" b="1" dirty="0"/>
              <a:t>mpathize</a:t>
            </a:r>
          </a:p>
          <a:p>
            <a:r>
              <a:rPr lang="en-US" sz="3600" b="1" u="sng" dirty="0"/>
              <a:t>D</a:t>
            </a:r>
            <a:r>
              <a:rPr lang="en-US" sz="3600" b="1" dirty="0"/>
              <a:t>o not offer advice</a:t>
            </a:r>
          </a:p>
          <a:p>
            <a:endParaRPr lang="en-US" b="1" dirty="0"/>
          </a:p>
          <a:p>
            <a:pPr marL="0" indent="0">
              <a:buNone/>
            </a:pPr>
            <a:r>
              <a:rPr lang="en-US" b="1" dirty="0"/>
              <a:t>The Acronym is </a:t>
            </a:r>
            <a:r>
              <a:rPr lang="en-US" b="1" u="sng" dirty="0"/>
              <a:t>PASSED</a:t>
            </a:r>
          </a:p>
          <a:p>
            <a:pPr marL="0" indent="0">
              <a:buNone/>
            </a:pPr>
            <a:endParaRPr lang="en-US" b="1" dirty="0"/>
          </a:p>
          <a:p>
            <a:r>
              <a:rPr lang="en-US" b="1" dirty="0"/>
              <a:t>Follow Up – Check for Understanding</a:t>
            </a:r>
          </a:p>
          <a:p>
            <a:endParaRPr lang="en-US" dirty="0"/>
          </a:p>
        </p:txBody>
      </p:sp>
      <p:sp>
        <p:nvSpPr>
          <p:cNvPr id="4" name="Footer Placeholder 3">
            <a:extLst>
              <a:ext uri="{FF2B5EF4-FFF2-40B4-BE49-F238E27FC236}">
                <a16:creationId xmlns:a16="http://schemas.microsoft.com/office/drawing/2014/main" id="{46598579-0D74-401B-885F-77D73E0CC890}"/>
              </a:ext>
            </a:extLst>
          </p:cNvPr>
          <p:cNvSpPr>
            <a:spLocks noGrp="1"/>
          </p:cNvSpPr>
          <p:nvPr>
            <p:ph type="ftr" sz="quarter" idx="11"/>
          </p:nvPr>
        </p:nvSpPr>
        <p:spPr/>
        <p:txBody>
          <a:bodyPr/>
          <a:lstStyle/>
          <a:p>
            <a:r>
              <a:rPr lang="en-US"/>
              <a:t>© 2024 Michael Gregory Consulting, LLC</a:t>
            </a:r>
          </a:p>
        </p:txBody>
      </p:sp>
      <p:pic>
        <p:nvPicPr>
          <p:cNvPr id="6" name="Picture 5">
            <a:extLst>
              <a:ext uri="{FF2B5EF4-FFF2-40B4-BE49-F238E27FC236}">
                <a16:creationId xmlns:a16="http://schemas.microsoft.com/office/drawing/2014/main" id="{E2A1A9AB-5BEA-49A5-8A7A-F3664AD8E7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989" y="2055999"/>
            <a:ext cx="4994641" cy="3535269"/>
          </a:xfrm>
          <a:prstGeom prst="rect">
            <a:avLst/>
          </a:prstGeom>
        </p:spPr>
      </p:pic>
      <p:sp>
        <p:nvSpPr>
          <p:cNvPr id="5" name="Slide Number Placeholder 4">
            <a:extLst>
              <a:ext uri="{FF2B5EF4-FFF2-40B4-BE49-F238E27FC236}">
                <a16:creationId xmlns:a16="http://schemas.microsoft.com/office/drawing/2014/main" id="{F6081518-D523-4F40-957B-701C48C42627}"/>
              </a:ext>
            </a:extLst>
          </p:cNvPr>
          <p:cNvSpPr>
            <a:spLocks noGrp="1"/>
          </p:cNvSpPr>
          <p:nvPr>
            <p:ph type="sldNum" sz="quarter" idx="12"/>
          </p:nvPr>
        </p:nvSpPr>
        <p:spPr/>
        <p:txBody>
          <a:bodyPr/>
          <a:lstStyle/>
          <a:p>
            <a:fld id="{73819C7E-E904-4994-83FB-52312C38CD85}" type="slidenum">
              <a:rPr lang="en-US" smtClean="0"/>
              <a:t>28</a:t>
            </a:fld>
            <a:endParaRPr lang="en-US"/>
          </a:p>
        </p:txBody>
      </p:sp>
    </p:spTree>
    <p:extLst>
      <p:ext uri="{BB962C8B-B14F-4D97-AF65-F5344CB8AC3E}">
        <p14:creationId xmlns:p14="http://schemas.microsoft.com/office/powerpoint/2010/main" val="1376857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14048-1E8C-40C0-90D4-FEC8707015B4}"/>
              </a:ext>
            </a:extLst>
          </p:cNvPr>
          <p:cNvSpPr>
            <a:spLocks noGrp="1"/>
          </p:cNvSpPr>
          <p:nvPr>
            <p:ph type="title"/>
          </p:nvPr>
        </p:nvSpPr>
        <p:spPr/>
        <p:txBody>
          <a:bodyPr/>
          <a:lstStyle/>
          <a:p>
            <a:pPr algn="ctr"/>
            <a:r>
              <a:rPr lang="en-US" dirty="0">
                <a:latin typeface="Aharoni" panose="02010803020104030203" pitchFamily="2" charset="-79"/>
                <a:cs typeface="Aharoni" panose="02010803020104030203" pitchFamily="2" charset="-79"/>
              </a:rPr>
              <a:t>Practical Advice for All Leaders</a:t>
            </a:r>
          </a:p>
        </p:txBody>
      </p:sp>
      <p:sp>
        <p:nvSpPr>
          <p:cNvPr id="3" name="Content Placeholder 2">
            <a:extLst>
              <a:ext uri="{FF2B5EF4-FFF2-40B4-BE49-F238E27FC236}">
                <a16:creationId xmlns:a16="http://schemas.microsoft.com/office/drawing/2014/main" id="{9BC325BF-9CA4-439E-9325-5AABB46002C3}"/>
              </a:ext>
            </a:extLst>
          </p:cNvPr>
          <p:cNvSpPr>
            <a:spLocks noGrp="1"/>
          </p:cNvSpPr>
          <p:nvPr>
            <p:ph idx="1"/>
          </p:nvPr>
        </p:nvSpPr>
        <p:spPr>
          <a:xfrm>
            <a:off x="5994400" y="1825625"/>
            <a:ext cx="5359400" cy="4351338"/>
          </a:xfrm>
        </p:spPr>
        <p:txBody>
          <a:bodyPr/>
          <a:lstStyle/>
          <a:p>
            <a:r>
              <a:rPr lang="en-US" b="1" dirty="0"/>
              <a:t>Catch</a:t>
            </a:r>
            <a:r>
              <a:rPr lang="en-US" dirty="0"/>
              <a:t> your </a:t>
            </a:r>
            <a:r>
              <a:rPr lang="en-US" b="1" dirty="0"/>
              <a:t>employees doing something right at least one a week and thank them for it </a:t>
            </a:r>
            <a:r>
              <a:rPr lang="en-US" dirty="0"/>
              <a:t>(something specific)</a:t>
            </a:r>
          </a:p>
          <a:p>
            <a:r>
              <a:rPr lang="en-US" dirty="0"/>
              <a:t>Get them the </a:t>
            </a:r>
            <a:r>
              <a:rPr lang="en-US" b="1" dirty="0"/>
              <a:t>resources they need from their perspective and don’t micromanage</a:t>
            </a:r>
          </a:p>
          <a:p>
            <a:r>
              <a:rPr lang="en-US" dirty="0"/>
              <a:t>Give them a </a:t>
            </a:r>
            <a:r>
              <a:rPr lang="en-US" b="1" dirty="0"/>
              <a:t>chance to shine in leadership and accomplishment</a:t>
            </a:r>
          </a:p>
        </p:txBody>
      </p:sp>
      <p:sp>
        <p:nvSpPr>
          <p:cNvPr id="4" name="Footer Placeholder 3">
            <a:extLst>
              <a:ext uri="{FF2B5EF4-FFF2-40B4-BE49-F238E27FC236}">
                <a16:creationId xmlns:a16="http://schemas.microsoft.com/office/drawing/2014/main" id="{F9BFCC0F-5AE8-4473-B0BD-A7121822CAAF}"/>
              </a:ext>
            </a:extLst>
          </p:cNvPr>
          <p:cNvSpPr>
            <a:spLocks noGrp="1"/>
          </p:cNvSpPr>
          <p:nvPr>
            <p:ph type="ftr" sz="quarter" idx="11"/>
          </p:nvPr>
        </p:nvSpPr>
        <p:spPr/>
        <p:txBody>
          <a:bodyPr/>
          <a:lstStyle/>
          <a:p>
            <a:r>
              <a:rPr lang="en-US"/>
              <a:t>© 2024 Michael Gregory Consulting, LLC</a:t>
            </a:r>
          </a:p>
        </p:txBody>
      </p:sp>
      <p:sp>
        <p:nvSpPr>
          <p:cNvPr id="5" name="Slide Number Placeholder 4">
            <a:extLst>
              <a:ext uri="{FF2B5EF4-FFF2-40B4-BE49-F238E27FC236}">
                <a16:creationId xmlns:a16="http://schemas.microsoft.com/office/drawing/2014/main" id="{7B7B6CDF-0130-4C55-88CD-36F8AE9F2CC3}"/>
              </a:ext>
            </a:extLst>
          </p:cNvPr>
          <p:cNvSpPr>
            <a:spLocks noGrp="1"/>
          </p:cNvSpPr>
          <p:nvPr>
            <p:ph type="sldNum" sz="quarter" idx="12"/>
          </p:nvPr>
        </p:nvSpPr>
        <p:spPr/>
        <p:txBody>
          <a:bodyPr/>
          <a:lstStyle/>
          <a:p>
            <a:fld id="{73819C7E-E904-4994-83FB-52312C38CD85}" type="slidenum">
              <a:rPr lang="en-US" smtClean="0"/>
              <a:t>29</a:t>
            </a:fld>
            <a:endParaRPr lang="en-US"/>
          </a:p>
        </p:txBody>
      </p:sp>
      <p:pic>
        <p:nvPicPr>
          <p:cNvPr id="7" name="Picture 6" descr="Text, whiteboard&#10;&#10;Description automatically generated">
            <a:extLst>
              <a:ext uri="{FF2B5EF4-FFF2-40B4-BE49-F238E27FC236}">
                <a16:creationId xmlns:a16="http://schemas.microsoft.com/office/drawing/2014/main" id="{BF194E88-2972-49E0-A3B3-DFAD12C4DC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301" y="2217737"/>
            <a:ext cx="4424980" cy="2938463"/>
          </a:xfrm>
          <a:prstGeom prst="rect">
            <a:avLst/>
          </a:prstGeom>
        </p:spPr>
      </p:pic>
    </p:spTree>
    <p:extLst>
      <p:ext uri="{BB962C8B-B14F-4D97-AF65-F5344CB8AC3E}">
        <p14:creationId xmlns:p14="http://schemas.microsoft.com/office/powerpoint/2010/main" val="2037084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A0C86-3308-450D-BEED-99778B916DBB}"/>
              </a:ext>
            </a:extLst>
          </p:cNvPr>
          <p:cNvSpPr>
            <a:spLocks noGrp="1"/>
          </p:cNvSpPr>
          <p:nvPr>
            <p:ph type="title"/>
          </p:nvPr>
        </p:nvSpPr>
        <p:spPr/>
        <p:txBody>
          <a:bodyPr/>
          <a:lstStyle/>
          <a:p>
            <a:r>
              <a:rPr lang="en-US" dirty="0"/>
              <a:t> </a:t>
            </a:r>
          </a:p>
        </p:txBody>
      </p:sp>
      <p:pic>
        <p:nvPicPr>
          <p:cNvPr id="6" name="Content Placeholder 5">
            <a:extLst>
              <a:ext uri="{FF2B5EF4-FFF2-40B4-BE49-F238E27FC236}">
                <a16:creationId xmlns:a16="http://schemas.microsoft.com/office/drawing/2014/main" id="{E6FE4F38-302C-4344-9313-0FC9EE7FD2A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46729" y="52884"/>
            <a:ext cx="8480611" cy="6805116"/>
          </a:xfrm>
        </p:spPr>
      </p:pic>
      <p:sp>
        <p:nvSpPr>
          <p:cNvPr id="4" name="Footer Placeholder 3">
            <a:extLst>
              <a:ext uri="{FF2B5EF4-FFF2-40B4-BE49-F238E27FC236}">
                <a16:creationId xmlns:a16="http://schemas.microsoft.com/office/drawing/2014/main" id="{E558F100-0B6B-4F16-A89D-17EBD388AEDB}"/>
              </a:ext>
            </a:extLst>
          </p:cNvPr>
          <p:cNvSpPr>
            <a:spLocks noGrp="1"/>
          </p:cNvSpPr>
          <p:nvPr>
            <p:ph type="ftr" sz="quarter" idx="11"/>
          </p:nvPr>
        </p:nvSpPr>
        <p:spPr/>
        <p:txBody>
          <a:bodyPr/>
          <a:lstStyle/>
          <a:p>
            <a:r>
              <a:rPr lang="en-US"/>
              <a:t>© 2024 Michael Gregory Consulting, LLC</a:t>
            </a:r>
          </a:p>
        </p:txBody>
      </p:sp>
      <p:sp>
        <p:nvSpPr>
          <p:cNvPr id="3" name="Slide Number Placeholder 2">
            <a:extLst>
              <a:ext uri="{FF2B5EF4-FFF2-40B4-BE49-F238E27FC236}">
                <a16:creationId xmlns:a16="http://schemas.microsoft.com/office/drawing/2014/main" id="{557E3DE8-10D8-4A5C-8D98-29DD7D38F49A}"/>
              </a:ext>
            </a:extLst>
          </p:cNvPr>
          <p:cNvSpPr>
            <a:spLocks noGrp="1"/>
          </p:cNvSpPr>
          <p:nvPr>
            <p:ph type="sldNum" sz="quarter" idx="12"/>
          </p:nvPr>
        </p:nvSpPr>
        <p:spPr/>
        <p:txBody>
          <a:bodyPr/>
          <a:lstStyle/>
          <a:p>
            <a:fld id="{73819C7E-E904-4994-83FB-52312C38CD85}" type="slidenum">
              <a:rPr lang="en-US" smtClean="0"/>
              <a:t>3</a:t>
            </a:fld>
            <a:endParaRPr lang="en-US"/>
          </a:p>
        </p:txBody>
      </p:sp>
    </p:spTree>
    <p:extLst>
      <p:ext uri="{BB962C8B-B14F-4D97-AF65-F5344CB8AC3E}">
        <p14:creationId xmlns:p14="http://schemas.microsoft.com/office/powerpoint/2010/main" val="41289166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A6D46-88BA-42E3-BB8B-B67AD20D98A3}"/>
              </a:ext>
            </a:extLst>
          </p:cNvPr>
          <p:cNvSpPr>
            <a:spLocks noGrp="1"/>
          </p:cNvSpPr>
          <p:nvPr>
            <p:ph type="title"/>
          </p:nvPr>
        </p:nvSpPr>
        <p:spPr>
          <a:solidFill>
            <a:schemeClr val="bg1"/>
          </a:solidFill>
        </p:spPr>
        <p:txBody>
          <a:bodyPr/>
          <a:lstStyle/>
          <a:p>
            <a:pPr algn="ctr"/>
            <a:r>
              <a:rPr lang="en-US" dirty="0">
                <a:latin typeface="Aharoni" panose="02010803020104030203" pitchFamily="2" charset="-79"/>
                <a:cs typeface="Aharoni" panose="02010803020104030203" pitchFamily="2" charset="-79"/>
              </a:rPr>
              <a:t>Lead with Compassion</a:t>
            </a:r>
            <a:br>
              <a:rPr lang="en-US" dirty="0">
                <a:latin typeface="Aharoni" panose="02010803020104030203" pitchFamily="2" charset="-79"/>
                <a:cs typeface="Aharoni" panose="02010803020104030203" pitchFamily="2" charset="-79"/>
              </a:rPr>
            </a:br>
            <a:r>
              <a:rPr lang="en-US" dirty="0">
                <a:latin typeface="Aharoni" panose="02010803020104030203" pitchFamily="2" charset="-79"/>
                <a:cs typeface="Aharoni" panose="02010803020104030203" pitchFamily="2" charset="-79"/>
              </a:rPr>
              <a:t>Listen with Empathy</a:t>
            </a:r>
          </a:p>
        </p:txBody>
      </p:sp>
      <p:sp>
        <p:nvSpPr>
          <p:cNvPr id="3" name="Text Placeholder 2">
            <a:extLst>
              <a:ext uri="{FF2B5EF4-FFF2-40B4-BE49-F238E27FC236}">
                <a16:creationId xmlns:a16="http://schemas.microsoft.com/office/drawing/2014/main" id="{2E49D811-B63E-4704-9E18-B49D2296DFB2}"/>
              </a:ext>
            </a:extLst>
          </p:cNvPr>
          <p:cNvSpPr>
            <a:spLocks noGrp="1"/>
          </p:cNvSpPr>
          <p:nvPr>
            <p:ph type="body" idx="1"/>
          </p:nvPr>
        </p:nvSpPr>
        <p:spPr>
          <a:solidFill>
            <a:schemeClr val="accent5">
              <a:lumMod val="20000"/>
              <a:lumOff val="80000"/>
            </a:schemeClr>
          </a:solidFill>
        </p:spPr>
        <p:txBody>
          <a:bodyPr>
            <a:normAutofit fontScale="62500" lnSpcReduction="20000"/>
          </a:bodyPr>
          <a:lstStyle/>
          <a:p>
            <a:pPr algn="ctr"/>
            <a:r>
              <a:rPr lang="en-US" sz="4000" u="sng" dirty="0"/>
              <a:t>Compassion	</a:t>
            </a:r>
          </a:p>
          <a:p>
            <a:pPr algn="ctr"/>
            <a:r>
              <a:rPr lang="en-US" sz="4000" dirty="0"/>
              <a:t>Prefrontal Cortex</a:t>
            </a:r>
            <a:endParaRPr lang="en-US" dirty="0"/>
          </a:p>
        </p:txBody>
      </p:sp>
      <p:sp>
        <p:nvSpPr>
          <p:cNvPr id="4" name="Content Placeholder 3">
            <a:extLst>
              <a:ext uri="{FF2B5EF4-FFF2-40B4-BE49-F238E27FC236}">
                <a16:creationId xmlns:a16="http://schemas.microsoft.com/office/drawing/2014/main" id="{A6F291D4-3BF4-42CE-A442-8BCC140CA72C}"/>
              </a:ext>
            </a:extLst>
          </p:cNvPr>
          <p:cNvSpPr>
            <a:spLocks noGrp="1"/>
          </p:cNvSpPr>
          <p:nvPr>
            <p:ph sz="half" idx="2"/>
          </p:nvPr>
        </p:nvSpPr>
        <p:spPr>
          <a:solidFill>
            <a:schemeClr val="accent5">
              <a:lumMod val="40000"/>
              <a:lumOff val="60000"/>
            </a:schemeClr>
          </a:solidFill>
        </p:spPr>
        <p:txBody>
          <a:bodyPr/>
          <a:lstStyle/>
          <a:p>
            <a:pPr marL="0" indent="0">
              <a:buNone/>
            </a:pPr>
            <a:endParaRPr lang="en-US" dirty="0"/>
          </a:p>
          <a:p>
            <a:pPr marL="0" indent="0">
              <a:buNone/>
            </a:pPr>
            <a:r>
              <a:rPr lang="en-US" sz="3600" dirty="0"/>
              <a:t>Calm</a:t>
            </a:r>
          </a:p>
          <a:p>
            <a:pPr marL="0" indent="0">
              <a:buNone/>
            </a:pPr>
            <a:r>
              <a:rPr lang="en-US" sz="3600" dirty="0"/>
              <a:t>Confident</a:t>
            </a:r>
          </a:p>
          <a:p>
            <a:pPr marL="0" indent="0">
              <a:buNone/>
            </a:pPr>
            <a:r>
              <a:rPr lang="en-US" sz="3600" dirty="0"/>
              <a:t>Competent</a:t>
            </a:r>
          </a:p>
        </p:txBody>
      </p:sp>
      <p:sp>
        <p:nvSpPr>
          <p:cNvPr id="5" name="Text Placeholder 4">
            <a:extLst>
              <a:ext uri="{FF2B5EF4-FFF2-40B4-BE49-F238E27FC236}">
                <a16:creationId xmlns:a16="http://schemas.microsoft.com/office/drawing/2014/main" id="{A16B69CB-789D-4A27-8C2A-5E95CBB8E705}"/>
              </a:ext>
            </a:extLst>
          </p:cNvPr>
          <p:cNvSpPr>
            <a:spLocks noGrp="1"/>
          </p:cNvSpPr>
          <p:nvPr>
            <p:ph type="body" sz="quarter" idx="3"/>
          </p:nvPr>
        </p:nvSpPr>
        <p:spPr>
          <a:solidFill>
            <a:schemeClr val="accent4">
              <a:lumMod val="40000"/>
              <a:lumOff val="60000"/>
            </a:schemeClr>
          </a:solidFill>
        </p:spPr>
        <p:txBody>
          <a:bodyPr>
            <a:normAutofit fontScale="62500" lnSpcReduction="20000"/>
          </a:bodyPr>
          <a:lstStyle/>
          <a:p>
            <a:pPr algn="ctr"/>
            <a:r>
              <a:rPr lang="en-US" sz="4000" u="sng" dirty="0"/>
              <a:t>Empathy</a:t>
            </a:r>
          </a:p>
          <a:p>
            <a:pPr algn="ctr"/>
            <a:r>
              <a:rPr lang="en-US" sz="4000" dirty="0"/>
              <a:t>Cerebral Cortex</a:t>
            </a:r>
          </a:p>
        </p:txBody>
      </p:sp>
      <p:sp>
        <p:nvSpPr>
          <p:cNvPr id="6" name="Content Placeholder 5">
            <a:extLst>
              <a:ext uri="{FF2B5EF4-FFF2-40B4-BE49-F238E27FC236}">
                <a16:creationId xmlns:a16="http://schemas.microsoft.com/office/drawing/2014/main" id="{FEC9218C-82EE-406E-A9FA-07FA7367F650}"/>
              </a:ext>
            </a:extLst>
          </p:cNvPr>
          <p:cNvSpPr>
            <a:spLocks noGrp="1"/>
          </p:cNvSpPr>
          <p:nvPr>
            <p:ph sz="quarter" idx="4"/>
          </p:nvPr>
        </p:nvSpPr>
        <p:spPr>
          <a:solidFill>
            <a:srgbClr val="FFC000"/>
          </a:solidFill>
        </p:spPr>
        <p:txBody>
          <a:bodyPr/>
          <a:lstStyle/>
          <a:p>
            <a:endParaRPr lang="en-US" dirty="0"/>
          </a:p>
          <a:p>
            <a:pPr marL="0" indent="0">
              <a:buNone/>
            </a:pPr>
            <a:r>
              <a:rPr lang="en-US" sz="3600" dirty="0"/>
              <a:t>Understand Their Feelings</a:t>
            </a:r>
          </a:p>
          <a:p>
            <a:pPr marL="0" indent="0">
              <a:buNone/>
            </a:pPr>
            <a:r>
              <a:rPr lang="en-US" sz="3600" dirty="0"/>
              <a:t>Feel their Pain</a:t>
            </a:r>
          </a:p>
          <a:p>
            <a:pPr marL="0" indent="0">
              <a:buNone/>
            </a:pPr>
            <a:r>
              <a:rPr lang="en-US" sz="3600" dirty="0"/>
              <a:t>Take Actions to Address Pain</a:t>
            </a:r>
          </a:p>
          <a:p>
            <a:endParaRPr lang="en-US" dirty="0"/>
          </a:p>
        </p:txBody>
      </p:sp>
      <p:sp>
        <p:nvSpPr>
          <p:cNvPr id="7" name="Footer Placeholder 6">
            <a:extLst>
              <a:ext uri="{FF2B5EF4-FFF2-40B4-BE49-F238E27FC236}">
                <a16:creationId xmlns:a16="http://schemas.microsoft.com/office/drawing/2014/main" id="{F29C74B4-8DD8-4D5D-B8A4-FE45EEB6A24B}"/>
              </a:ext>
            </a:extLst>
          </p:cNvPr>
          <p:cNvSpPr>
            <a:spLocks noGrp="1"/>
          </p:cNvSpPr>
          <p:nvPr>
            <p:ph type="ftr" sz="quarter" idx="11"/>
          </p:nvPr>
        </p:nvSpPr>
        <p:spPr/>
        <p:txBody>
          <a:bodyPr/>
          <a:lstStyle/>
          <a:p>
            <a:r>
              <a:rPr lang="en-US"/>
              <a:t>© 2024 Michael Gregory Consulting, LLC</a:t>
            </a:r>
          </a:p>
        </p:txBody>
      </p:sp>
      <p:sp>
        <p:nvSpPr>
          <p:cNvPr id="8" name="Slide Number Placeholder 7">
            <a:extLst>
              <a:ext uri="{FF2B5EF4-FFF2-40B4-BE49-F238E27FC236}">
                <a16:creationId xmlns:a16="http://schemas.microsoft.com/office/drawing/2014/main" id="{39FE2CA3-FE1E-4DE9-BAE9-9B82AC8B085B}"/>
              </a:ext>
            </a:extLst>
          </p:cNvPr>
          <p:cNvSpPr>
            <a:spLocks noGrp="1"/>
          </p:cNvSpPr>
          <p:nvPr>
            <p:ph type="sldNum" sz="quarter" idx="12"/>
          </p:nvPr>
        </p:nvSpPr>
        <p:spPr/>
        <p:txBody>
          <a:bodyPr/>
          <a:lstStyle/>
          <a:p>
            <a:fld id="{73819C7E-E904-4994-83FB-52312C38CD85}" type="slidenum">
              <a:rPr lang="en-US" smtClean="0"/>
              <a:t>30</a:t>
            </a:fld>
            <a:endParaRPr lang="en-US"/>
          </a:p>
        </p:txBody>
      </p:sp>
    </p:spTree>
    <p:extLst>
      <p:ext uri="{BB962C8B-B14F-4D97-AF65-F5344CB8AC3E}">
        <p14:creationId xmlns:p14="http://schemas.microsoft.com/office/powerpoint/2010/main" val="19882010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C462F-91AB-47B1-B265-E95A8183B27A}"/>
              </a:ext>
            </a:extLst>
          </p:cNvPr>
          <p:cNvSpPr>
            <a:spLocks noGrp="1"/>
          </p:cNvSpPr>
          <p:nvPr>
            <p:ph type="title"/>
          </p:nvPr>
        </p:nvSpPr>
        <p:spPr/>
        <p:txBody>
          <a:bodyPr/>
          <a:lstStyle/>
          <a:p>
            <a:r>
              <a:rPr lang="en-US" dirty="0"/>
              <a:t>Question 4</a:t>
            </a:r>
          </a:p>
        </p:txBody>
      </p:sp>
      <p:sp>
        <p:nvSpPr>
          <p:cNvPr id="3" name="Content Placeholder 2">
            <a:extLst>
              <a:ext uri="{FF2B5EF4-FFF2-40B4-BE49-F238E27FC236}">
                <a16:creationId xmlns:a16="http://schemas.microsoft.com/office/drawing/2014/main" id="{ACCE17BC-F25E-43EC-BF6C-7005FFD3AF9B}"/>
              </a:ext>
            </a:extLst>
          </p:cNvPr>
          <p:cNvSpPr>
            <a:spLocks noGrp="1"/>
          </p:cNvSpPr>
          <p:nvPr>
            <p:ph idx="1"/>
          </p:nvPr>
        </p:nvSpPr>
        <p:spPr/>
        <p:txBody>
          <a:bodyPr>
            <a:normAutofit/>
          </a:bodyPr>
          <a:lstStyle/>
          <a:p>
            <a:pPr marL="0" indent="0">
              <a:buNone/>
            </a:pPr>
            <a:r>
              <a:rPr lang="en-US" dirty="0"/>
              <a:t>Being empathetic means being</a:t>
            </a:r>
          </a:p>
          <a:p>
            <a:pPr marL="0" indent="0">
              <a:buNone/>
            </a:pPr>
            <a:endParaRPr lang="en-US" dirty="0"/>
          </a:p>
          <a:p>
            <a:pPr marL="0" indent="0">
              <a:buNone/>
            </a:pPr>
            <a:r>
              <a:rPr lang="en-US" dirty="0"/>
              <a:t>A. </a:t>
            </a:r>
            <a:r>
              <a:rPr lang="en-US" sz="2800" dirty="0"/>
              <a:t>Indifferent</a:t>
            </a:r>
          </a:p>
          <a:p>
            <a:pPr marL="0" indent="0">
              <a:buNone/>
            </a:pPr>
            <a:r>
              <a:rPr lang="en-US" sz="2800" dirty="0"/>
              <a:t>B. Insensitive</a:t>
            </a:r>
          </a:p>
          <a:p>
            <a:pPr marL="0" indent="0">
              <a:buNone/>
            </a:pPr>
            <a:r>
              <a:rPr lang="en-US" sz="2800" dirty="0"/>
              <a:t>C. Apathetic</a:t>
            </a:r>
          </a:p>
          <a:p>
            <a:pPr marL="0" indent="0">
              <a:buNone/>
            </a:pPr>
            <a:r>
              <a:rPr lang="en-US" dirty="0"/>
              <a:t>D. Understanding</a:t>
            </a:r>
            <a:endParaRPr lang="en-US" sz="2800" dirty="0"/>
          </a:p>
          <a:p>
            <a:pPr marL="0" indent="0">
              <a:buNone/>
            </a:pPr>
            <a:endParaRPr lang="en-US" dirty="0"/>
          </a:p>
        </p:txBody>
      </p:sp>
      <p:sp>
        <p:nvSpPr>
          <p:cNvPr id="4" name="Footer Placeholder 3">
            <a:extLst>
              <a:ext uri="{FF2B5EF4-FFF2-40B4-BE49-F238E27FC236}">
                <a16:creationId xmlns:a16="http://schemas.microsoft.com/office/drawing/2014/main" id="{68C22500-ED99-482F-B76F-EF3AB8AF0386}"/>
              </a:ext>
            </a:extLst>
          </p:cNvPr>
          <p:cNvSpPr>
            <a:spLocks noGrp="1"/>
          </p:cNvSpPr>
          <p:nvPr>
            <p:ph type="ftr" sz="quarter" idx="11"/>
          </p:nvPr>
        </p:nvSpPr>
        <p:spPr/>
        <p:txBody>
          <a:bodyPr/>
          <a:lstStyle/>
          <a:p>
            <a:r>
              <a:rPr lang="en-US"/>
              <a:t>© 2024 Michael Gregory Consulting, LLC</a:t>
            </a:r>
          </a:p>
        </p:txBody>
      </p:sp>
      <p:sp>
        <p:nvSpPr>
          <p:cNvPr id="5" name="Slide Number Placeholder 4">
            <a:extLst>
              <a:ext uri="{FF2B5EF4-FFF2-40B4-BE49-F238E27FC236}">
                <a16:creationId xmlns:a16="http://schemas.microsoft.com/office/drawing/2014/main" id="{C02BAAF2-B7C8-44A5-BBEE-B1EF96F55E8E}"/>
              </a:ext>
            </a:extLst>
          </p:cNvPr>
          <p:cNvSpPr>
            <a:spLocks noGrp="1"/>
          </p:cNvSpPr>
          <p:nvPr>
            <p:ph type="sldNum" sz="quarter" idx="12"/>
          </p:nvPr>
        </p:nvSpPr>
        <p:spPr/>
        <p:txBody>
          <a:bodyPr/>
          <a:lstStyle/>
          <a:p>
            <a:fld id="{73819C7E-E904-4994-83FB-52312C38CD85}" type="slidenum">
              <a:rPr lang="en-US" smtClean="0"/>
              <a:t>31</a:t>
            </a:fld>
            <a:endParaRPr lang="en-US"/>
          </a:p>
        </p:txBody>
      </p:sp>
    </p:spTree>
    <p:extLst>
      <p:ext uri="{BB962C8B-B14F-4D97-AF65-F5344CB8AC3E}">
        <p14:creationId xmlns:p14="http://schemas.microsoft.com/office/powerpoint/2010/main" val="1059498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4" name="Rectangle 3"/>
          <p:cNvSpPr/>
          <p:nvPr/>
        </p:nvSpPr>
        <p:spPr>
          <a:xfrm>
            <a:off x="-251012" y="-305858"/>
            <a:ext cx="12443012" cy="70273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7200" b="1" dirty="0">
                <a:solidFill>
                  <a:srgbClr val="073A9F"/>
                </a:solidFill>
              </a:rPr>
              <a:t>     </a:t>
            </a:r>
          </a:p>
          <a:p>
            <a:pPr algn="ctr"/>
            <a:r>
              <a:rPr lang="en-US" sz="7200" b="1" dirty="0">
                <a:solidFill>
                  <a:schemeClr val="tx1"/>
                </a:solidFill>
              </a:rPr>
              <a:t>The Collaboration Effect</a:t>
            </a:r>
          </a:p>
          <a:p>
            <a:r>
              <a:rPr lang="en-US" sz="5400" b="1" dirty="0">
                <a:solidFill>
                  <a:schemeClr val="bg1"/>
                </a:solidFill>
              </a:rPr>
              <a:t>	</a:t>
            </a:r>
            <a:r>
              <a:rPr lang="en-US" sz="5400" b="1" u="sng" dirty="0">
                <a:solidFill>
                  <a:schemeClr val="bg1"/>
                </a:solidFill>
              </a:rPr>
              <a:t>Connecting</a:t>
            </a:r>
            <a:r>
              <a:rPr lang="en-US" sz="5400" b="1" dirty="0">
                <a:solidFill>
                  <a:schemeClr val="bg1"/>
                </a:solidFill>
              </a:rPr>
              <a:t> </a:t>
            </a:r>
            <a:r>
              <a:rPr lang="en-US" sz="5400" b="1" dirty="0">
                <a:solidFill>
                  <a:schemeClr val="tx1"/>
                </a:solidFill>
              </a:rPr>
              <a:t>Relationships</a:t>
            </a:r>
          </a:p>
          <a:p>
            <a:endParaRPr lang="en-US" sz="3600" b="1" dirty="0">
              <a:solidFill>
                <a:schemeClr val="bg1"/>
              </a:solidFill>
            </a:endParaRPr>
          </a:p>
          <a:p>
            <a:r>
              <a:rPr lang="en-US" sz="5400" b="1" dirty="0">
                <a:solidFill>
                  <a:schemeClr val="bg1"/>
                </a:solidFill>
              </a:rPr>
              <a:t>       </a:t>
            </a:r>
            <a:r>
              <a:rPr lang="en-US" sz="5400" b="1" u="sng" dirty="0">
                <a:solidFill>
                  <a:schemeClr val="bg1"/>
                </a:solidFill>
              </a:rPr>
              <a:t>Listening</a:t>
            </a:r>
            <a:r>
              <a:rPr lang="en-US" sz="5400" b="1" dirty="0">
                <a:solidFill>
                  <a:schemeClr val="bg1"/>
                </a:solidFill>
              </a:rPr>
              <a:t> </a:t>
            </a:r>
            <a:r>
              <a:rPr lang="en-US" sz="5400" b="1" dirty="0">
                <a:solidFill>
                  <a:schemeClr val="tx1"/>
                </a:solidFill>
              </a:rPr>
              <a:t>Actively</a:t>
            </a:r>
            <a:endParaRPr lang="en-US" sz="5400" b="1" u="sng" dirty="0">
              <a:solidFill>
                <a:schemeClr val="tx1"/>
              </a:solidFill>
            </a:endParaRPr>
          </a:p>
          <a:p>
            <a:endParaRPr lang="en-US" sz="3600" b="1" dirty="0">
              <a:solidFill>
                <a:schemeClr val="bg1"/>
              </a:solidFill>
            </a:endParaRPr>
          </a:p>
          <a:p>
            <a:r>
              <a:rPr lang="en-US" sz="5400" b="1" dirty="0">
                <a:solidFill>
                  <a:schemeClr val="bg1"/>
                </a:solidFill>
              </a:rPr>
              <a:t>       </a:t>
            </a:r>
            <a:r>
              <a:rPr lang="en-US" sz="5400" b="1" u="sng" dirty="0">
                <a:solidFill>
                  <a:schemeClr val="bg1"/>
                </a:solidFill>
              </a:rPr>
              <a:t>Educating</a:t>
            </a:r>
            <a:r>
              <a:rPr lang="en-US" sz="5400" b="1" dirty="0">
                <a:solidFill>
                  <a:schemeClr val="bg1"/>
                </a:solidFill>
              </a:rPr>
              <a:t> </a:t>
            </a:r>
            <a:r>
              <a:rPr lang="en-US" sz="5400" b="1" dirty="0">
                <a:solidFill>
                  <a:schemeClr val="tx1"/>
                </a:solidFill>
              </a:rPr>
              <a:t>Judiciously</a:t>
            </a:r>
            <a:r>
              <a:rPr lang="en-US" sz="5400" b="1" dirty="0">
                <a:solidFill>
                  <a:schemeClr val="bg1"/>
                </a:solidFill>
              </a:rPr>
              <a:t> </a:t>
            </a:r>
          </a:p>
          <a:p>
            <a:endParaRPr lang="en-US" sz="2800" b="1" dirty="0">
              <a:solidFill>
                <a:schemeClr val="bg1"/>
              </a:solidFill>
            </a:endParaRPr>
          </a:p>
          <a:p>
            <a:r>
              <a:rPr lang="en-US" sz="5400" b="1" dirty="0">
                <a:solidFill>
                  <a:schemeClr val="tx1"/>
                </a:solidFill>
              </a:rPr>
              <a:t>         </a:t>
            </a:r>
            <a:r>
              <a:rPr lang="en-US" sz="4000" b="1" dirty="0">
                <a:solidFill>
                  <a:schemeClr val="tx1"/>
                </a:solidFill>
              </a:rPr>
              <a:t>Leads to Building Bridges and Negotiating Closure</a:t>
            </a:r>
          </a:p>
        </p:txBody>
      </p:sp>
      <p:sp>
        <p:nvSpPr>
          <p:cNvPr id="3" name="Slide Number Placeholder 2">
            <a:extLst>
              <a:ext uri="{FF2B5EF4-FFF2-40B4-BE49-F238E27FC236}">
                <a16:creationId xmlns:a16="http://schemas.microsoft.com/office/drawing/2014/main" id="{F5743A8C-F800-45F2-8F69-3088BDD935CA}"/>
              </a:ext>
            </a:extLst>
          </p:cNvPr>
          <p:cNvSpPr>
            <a:spLocks noGrp="1"/>
          </p:cNvSpPr>
          <p:nvPr>
            <p:ph type="sldNum" sz="quarter" idx="12"/>
          </p:nvPr>
        </p:nvSpPr>
        <p:spPr/>
        <p:txBody>
          <a:bodyPr/>
          <a:lstStyle/>
          <a:p>
            <a:fld id="{73819C7E-E904-4994-83FB-52312C38CD85}" type="slidenum">
              <a:rPr lang="en-US" smtClean="0"/>
              <a:t>32</a:t>
            </a:fld>
            <a:endParaRPr lang="en-US" dirty="0"/>
          </a:p>
        </p:txBody>
      </p:sp>
      <p:sp>
        <p:nvSpPr>
          <p:cNvPr id="2" name="Footer Placeholder 1">
            <a:extLst>
              <a:ext uri="{FF2B5EF4-FFF2-40B4-BE49-F238E27FC236}">
                <a16:creationId xmlns:a16="http://schemas.microsoft.com/office/drawing/2014/main" id="{EAB8CCBE-7BDE-4295-AE9C-36F3EF3F9149}"/>
              </a:ext>
            </a:extLst>
          </p:cNvPr>
          <p:cNvSpPr>
            <a:spLocks noGrp="1"/>
          </p:cNvSpPr>
          <p:nvPr>
            <p:ph type="ftr" sz="quarter" idx="11"/>
          </p:nvPr>
        </p:nvSpPr>
        <p:spPr/>
        <p:txBody>
          <a:bodyPr/>
          <a:lstStyle/>
          <a:p>
            <a:r>
              <a:rPr lang="en-US"/>
              <a:t>© 2024 Michael Gregory Consulting, LLC</a:t>
            </a:r>
            <a:endParaRPr lang="en-US" dirty="0"/>
          </a:p>
        </p:txBody>
      </p:sp>
    </p:spTree>
    <p:extLst>
      <p:ext uri="{BB962C8B-B14F-4D97-AF65-F5344CB8AC3E}">
        <p14:creationId xmlns:p14="http://schemas.microsoft.com/office/powerpoint/2010/main" val="2322201278"/>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additive="base">
                                        <p:cTn id="3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fade">
                                      <p:cBhvr>
                                        <p:cTn id="37" dur="1000"/>
                                        <p:tgtEl>
                                          <p:spTgt spid="4">
                                            <p:txEl>
                                              <p:pRg st="8" end="8"/>
                                            </p:txEl>
                                          </p:spTgt>
                                        </p:tgtEl>
                                      </p:cBhvr>
                                    </p:animEffect>
                                    <p:anim calcmode="lin" valueType="num">
                                      <p:cBhvr>
                                        <p:cTn id="38"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648F54-150C-4B62-992B-FD1FECCD2542}"/>
              </a:ext>
            </a:extLst>
          </p:cNvPr>
          <p:cNvSpPr>
            <a:spLocks noGrp="1"/>
          </p:cNvSpPr>
          <p:nvPr>
            <p:ph type="ftr" sz="quarter" idx="11"/>
          </p:nvPr>
        </p:nvSpPr>
        <p:spPr/>
        <p:txBody>
          <a:bodyPr/>
          <a:lstStyle/>
          <a:p>
            <a:r>
              <a:rPr lang="en-US"/>
              <a:t>© 2024 Michael Gregory Consulting, LLC</a:t>
            </a:r>
            <a:endParaRPr lang="en-US" dirty="0"/>
          </a:p>
        </p:txBody>
      </p:sp>
      <p:sp>
        <p:nvSpPr>
          <p:cNvPr id="3" name="Slide Number Placeholder 2">
            <a:extLst>
              <a:ext uri="{FF2B5EF4-FFF2-40B4-BE49-F238E27FC236}">
                <a16:creationId xmlns:a16="http://schemas.microsoft.com/office/drawing/2014/main" id="{7CD46D3D-3B71-4762-AC56-5FAA4E99B164}"/>
              </a:ext>
            </a:extLst>
          </p:cNvPr>
          <p:cNvSpPr>
            <a:spLocks noGrp="1"/>
          </p:cNvSpPr>
          <p:nvPr>
            <p:ph type="sldNum" sz="quarter" idx="12"/>
          </p:nvPr>
        </p:nvSpPr>
        <p:spPr/>
        <p:txBody>
          <a:bodyPr/>
          <a:lstStyle/>
          <a:p>
            <a:fld id="{73819C7E-E904-4994-83FB-52312C38CD85}" type="slidenum">
              <a:rPr lang="en-US" smtClean="0"/>
              <a:t>33</a:t>
            </a:fld>
            <a:endParaRPr lang="en-US" dirty="0"/>
          </a:p>
        </p:txBody>
      </p:sp>
      <p:pic>
        <p:nvPicPr>
          <p:cNvPr id="6" name="Picture 5">
            <a:extLst>
              <a:ext uri="{FF2B5EF4-FFF2-40B4-BE49-F238E27FC236}">
                <a16:creationId xmlns:a16="http://schemas.microsoft.com/office/drawing/2014/main" id="{622FA0B4-D1F8-45F2-E6DC-D241095B2291}"/>
              </a:ext>
            </a:extLst>
          </p:cNvPr>
          <p:cNvPicPr>
            <a:picLocks noChangeAspect="1"/>
          </p:cNvPicPr>
          <p:nvPr/>
        </p:nvPicPr>
        <p:blipFill>
          <a:blip r:embed="rId3"/>
          <a:stretch>
            <a:fillRect/>
          </a:stretch>
        </p:blipFill>
        <p:spPr>
          <a:xfrm>
            <a:off x="2459332" y="136525"/>
            <a:ext cx="7384756" cy="6685825"/>
          </a:xfrm>
          <a:prstGeom prst="rect">
            <a:avLst/>
          </a:prstGeom>
        </p:spPr>
      </p:pic>
    </p:spTree>
    <p:extLst>
      <p:ext uri="{BB962C8B-B14F-4D97-AF65-F5344CB8AC3E}">
        <p14:creationId xmlns:p14="http://schemas.microsoft.com/office/powerpoint/2010/main" val="7482102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787A11-5294-44F9-904C-0809456F4E5B}"/>
              </a:ext>
            </a:extLst>
          </p:cNvPr>
          <p:cNvPicPr>
            <a:picLocks noChangeAspect="1"/>
          </p:cNvPicPr>
          <p:nvPr/>
        </p:nvPicPr>
        <p:blipFill>
          <a:blip r:embed="rId2"/>
          <a:stretch>
            <a:fillRect/>
          </a:stretch>
        </p:blipFill>
        <p:spPr>
          <a:xfrm>
            <a:off x="0" y="9552"/>
            <a:ext cx="12188931" cy="6081759"/>
          </a:xfrm>
          <a:prstGeom prst="rect">
            <a:avLst/>
          </a:prstGeom>
        </p:spPr>
      </p:pic>
      <p:sp>
        <p:nvSpPr>
          <p:cNvPr id="3" name="Footer Placeholder 2">
            <a:extLst>
              <a:ext uri="{FF2B5EF4-FFF2-40B4-BE49-F238E27FC236}">
                <a16:creationId xmlns:a16="http://schemas.microsoft.com/office/drawing/2014/main" id="{FF772AC4-14CA-45DF-8D11-71C47FEDA62C}"/>
              </a:ext>
            </a:extLst>
          </p:cNvPr>
          <p:cNvSpPr>
            <a:spLocks noGrp="1"/>
          </p:cNvSpPr>
          <p:nvPr>
            <p:ph type="ftr" sz="quarter" idx="11"/>
          </p:nvPr>
        </p:nvSpPr>
        <p:spPr/>
        <p:txBody>
          <a:bodyPr/>
          <a:lstStyle/>
          <a:p>
            <a:r>
              <a:rPr lang="en-US"/>
              <a:t>© 2024 Michael Gregory Consulting, LLC</a:t>
            </a:r>
            <a:endParaRPr lang="en-US" dirty="0"/>
          </a:p>
        </p:txBody>
      </p:sp>
      <p:sp>
        <p:nvSpPr>
          <p:cNvPr id="4" name="Slide Number Placeholder 3">
            <a:extLst>
              <a:ext uri="{FF2B5EF4-FFF2-40B4-BE49-F238E27FC236}">
                <a16:creationId xmlns:a16="http://schemas.microsoft.com/office/drawing/2014/main" id="{554BD813-6418-40CF-B090-77D895FAF508}"/>
              </a:ext>
            </a:extLst>
          </p:cNvPr>
          <p:cNvSpPr>
            <a:spLocks noGrp="1"/>
          </p:cNvSpPr>
          <p:nvPr>
            <p:ph type="sldNum" sz="quarter" idx="12"/>
          </p:nvPr>
        </p:nvSpPr>
        <p:spPr/>
        <p:txBody>
          <a:bodyPr/>
          <a:lstStyle/>
          <a:p>
            <a:fld id="{73819C7E-E904-4994-83FB-52312C38CD85}" type="slidenum">
              <a:rPr lang="en-US" smtClean="0"/>
              <a:t>34</a:t>
            </a:fld>
            <a:endParaRPr lang="en-US" dirty="0"/>
          </a:p>
        </p:txBody>
      </p:sp>
    </p:spTree>
    <p:extLst>
      <p:ext uri="{BB962C8B-B14F-4D97-AF65-F5344CB8AC3E}">
        <p14:creationId xmlns:p14="http://schemas.microsoft.com/office/powerpoint/2010/main" val="2549079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375DA99-C67D-488C-98BC-429F1FE9B71A}"/>
              </a:ext>
            </a:extLst>
          </p:cNvPr>
          <p:cNvSpPr>
            <a:spLocks noGrp="1"/>
          </p:cNvSpPr>
          <p:nvPr>
            <p:ph type="ftr" sz="quarter" idx="11"/>
          </p:nvPr>
        </p:nvSpPr>
        <p:spPr/>
        <p:txBody>
          <a:bodyPr/>
          <a:lstStyle/>
          <a:p>
            <a:r>
              <a:rPr lang="en-US"/>
              <a:t>© 2024 Michael Gregory Consulting, LLC</a:t>
            </a:r>
            <a:endParaRPr lang="en-US" dirty="0"/>
          </a:p>
        </p:txBody>
      </p:sp>
      <p:sp>
        <p:nvSpPr>
          <p:cNvPr id="3" name="Slide Number Placeholder 2">
            <a:extLst>
              <a:ext uri="{FF2B5EF4-FFF2-40B4-BE49-F238E27FC236}">
                <a16:creationId xmlns:a16="http://schemas.microsoft.com/office/drawing/2014/main" id="{25D5E719-74FD-4F98-BDC6-0DB284EC16F9}"/>
              </a:ext>
            </a:extLst>
          </p:cNvPr>
          <p:cNvSpPr>
            <a:spLocks noGrp="1"/>
          </p:cNvSpPr>
          <p:nvPr>
            <p:ph type="sldNum" sz="quarter" idx="12"/>
          </p:nvPr>
        </p:nvSpPr>
        <p:spPr/>
        <p:txBody>
          <a:bodyPr/>
          <a:lstStyle/>
          <a:p>
            <a:fld id="{73819C7E-E904-4994-83FB-52312C38CD85}" type="slidenum">
              <a:rPr lang="en-US" smtClean="0"/>
              <a:t>35</a:t>
            </a:fld>
            <a:endParaRPr lang="en-US" dirty="0"/>
          </a:p>
        </p:txBody>
      </p:sp>
      <p:pic>
        <p:nvPicPr>
          <p:cNvPr id="5" name="Picture 4">
            <a:extLst>
              <a:ext uri="{FF2B5EF4-FFF2-40B4-BE49-F238E27FC236}">
                <a16:creationId xmlns:a16="http://schemas.microsoft.com/office/drawing/2014/main" id="{8877E8AD-FA5B-46FD-A9CC-2AEBE316DF57}"/>
              </a:ext>
            </a:extLst>
          </p:cNvPr>
          <p:cNvPicPr>
            <a:picLocks noChangeAspect="1"/>
          </p:cNvPicPr>
          <p:nvPr/>
        </p:nvPicPr>
        <p:blipFill>
          <a:blip r:embed="rId3"/>
          <a:stretch>
            <a:fillRect/>
          </a:stretch>
        </p:blipFill>
        <p:spPr>
          <a:xfrm>
            <a:off x="0" y="0"/>
            <a:ext cx="12409714" cy="6090102"/>
          </a:xfrm>
          <a:prstGeom prst="rect">
            <a:avLst/>
          </a:prstGeom>
        </p:spPr>
      </p:pic>
    </p:spTree>
    <p:extLst>
      <p:ext uri="{BB962C8B-B14F-4D97-AF65-F5344CB8AC3E}">
        <p14:creationId xmlns:p14="http://schemas.microsoft.com/office/powerpoint/2010/main" val="3898541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E8B7061-AF16-48E9-B143-0FFFAAE36350}"/>
              </a:ext>
            </a:extLst>
          </p:cNvPr>
          <p:cNvSpPr>
            <a:spLocks noGrp="1"/>
          </p:cNvSpPr>
          <p:nvPr>
            <p:ph type="ftr" sz="quarter" idx="11"/>
          </p:nvPr>
        </p:nvSpPr>
        <p:spPr/>
        <p:txBody>
          <a:bodyPr/>
          <a:lstStyle/>
          <a:p>
            <a:r>
              <a:rPr lang="en-US"/>
              <a:t>© 2024 Michael Gregory Consulting, LLC</a:t>
            </a:r>
            <a:endParaRPr lang="en-US" dirty="0"/>
          </a:p>
        </p:txBody>
      </p:sp>
      <p:sp>
        <p:nvSpPr>
          <p:cNvPr id="3" name="Slide Number Placeholder 2">
            <a:extLst>
              <a:ext uri="{FF2B5EF4-FFF2-40B4-BE49-F238E27FC236}">
                <a16:creationId xmlns:a16="http://schemas.microsoft.com/office/drawing/2014/main" id="{45003C37-2B6D-4204-BF3B-CF8780C1EAC1}"/>
              </a:ext>
            </a:extLst>
          </p:cNvPr>
          <p:cNvSpPr>
            <a:spLocks noGrp="1"/>
          </p:cNvSpPr>
          <p:nvPr>
            <p:ph type="sldNum" sz="quarter" idx="12"/>
          </p:nvPr>
        </p:nvSpPr>
        <p:spPr/>
        <p:txBody>
          <a:bodyPr/>
          <a:lstStyle/>
          <a:p>
            <a:fld id="{73819C7E-E904-4994-83FB-52312C38CD85}" type="slidenum">
              <a:rPr lang="en-US" smtClean="0"/>
              <a:t>36</a:t>
            </a:fld>
            <a:endParaRPr lang="en-US" dirty="0"/>
          </a:p>
        </p:txBody>
      </p:sp>
      <p:pic>
        <p:nvPicPr>
          <p:cNvPr id="5" name="Picture 4">
            <a:extLst>
              <a:ext uri="{FF2B5EF4-FFF2-40B4-BE49-F238E27FC236}">
                <a16:creationId xmlns:a16="http://schemas.microsoft.com/office/drawing/2014/main" id="{9C12C7D2-914A-4691-8743-712171B597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175" y="0"/>
            <a:ext cx="4286250" cy="6356350"/>
          </a:xfrm>
          <a:prstGeom prst="rect">
            <a:avLst/>
          </a:prstGeom>
        </p:spPr>
      </p:pic>
      <p:pic>
        <p:nvPicPr>
          <p:cNvPr id="6" name="Picture 5" descr="Text&#10;&#10;Description automatically generated">
            <a:extLst>
              <a:ext uri="{FF2B5EF4-FFF2-40B4-BE49-F238E27FC236}">
                <a16:creationId xmlns:a16="http://schemas.microsoft.com/office/drawing/2014/main" id="{62D8CEE9-55D3-4919-B4BA-7E84D43F71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0100" y="0"/>
            <a:ext cx="4197350" cy="6356350"/>
          </a:xfrm>
          <a:prstGeom prst="rect">
            <a:avLst/>
          </a:prstGeom>
        </p:spPr>
      </p:pic>
    </p:spTree>
    <p:extLst>
      <p:ext uri="{BB962C8B-B14F-4D97-AF65-F5344CB8AC3E}">
        <p14:creationId xmlns:p14="http://schemas.microsoft.com/office/powerpoint/2010/main" val="10991163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87E56-FC70-48E4-821D-5B755A94E1B4}"/>
              </a:ext>
            </a:extLst>
          </p:cNvPr>
          <p:cNvSpPr>
            <a:spLocks noGrp="1"/>
          </p:cNvSpPr>
          <p:nvPr>
            <p:ph type="title"/>
          </p:nvPr>
        </p:nvSpPr>
        <p:spPr>
          <a:solidFill>
            <a:srgbClr val="FFC000"/>
          </a:solidFill>
        </p:spPr>
        <p:txBody>
          <a:bodyPr/>
          <a:lstStyle/>
          <a:p>
            <a:pPr algn="ctr"/>
            <a:r>
              <a:rPr lang="en-US" dirty="0">
                <a:latin typeface="Aharoni" panose="02010803020104030203" pitchFamily="2" charset="-79"/>
                <a:cs typeface="Aharoni" panose="02010803020104030203" pitchFamily="2" charset="-79"/>
              </a:rPr>
              <a:t>Three Part Process</a:t>
            </a:r>
            <a:br>
              <a:rPr lang="en-US" dirty="0">
                <a:latin typeface="Aharoni" panose="02010803020104030203" pitchFamily="2" charset="-79"/>
                <a:cs typeface="Aharoni" panose="02010803020104030203" pitchFamily="2" charset="-79"/>
              </a:rPr>
            </a:br>
            <a:r>
              <a:rPr lang="en-US" dirty="0">
                <a:latin typeface="Aharoni" panose="02010803020104030203" pitchFamily="2" charset="-79"/>
                <a:cs typeface="Aharoni" panose="02010803020104030203" pitchFamily="2" charset="-79"/>
              </a:rPr>
              <a:t> to Get What You Want</a:t>
            </a:r>
          </a:p>
        </p:txBody>
      </p:sp>
      <p:sp>
        <p:nvSpPr>
          <p:cNvPr id="3" name="Content Placeholder 2">
            <a:extLst>
              <a:ext uri="{FF2B5EF4-FFF2-40B4-BE49-F238E27FC236}">
                <a16:creationId xmlns:a16="http://schemas.microsoft.com/office/drawing/2014/main" id="{25D95E44-DA5A-4AD0-A271-C8F93EF21F40}"/>
              </a:ext>
            </a:extLst>
          </p:cNvPr>
          <p:cNvSpPr>
            <a:spLocks noGrp="1"/>
          </p:cNvSpPr>
          <p:nvPr>
            <p:ph idx="1"/>
          </p:nvPr>
        </p:nvSpPr>
        <p:spPr>
          <a:xfrm>
            <a:off x="6096000" y="2226469"/>
            <a:ext cx="3943350" cy="3263504"/>
          </a:xfrm>
          <a:solidFill>
            <a:srgbClr val="FFC000"/>
          </a:solidFill>
        </p:spPr>
        <p:txBody>
          <a:bodyPr>
            <a:normAutofit fontScale="92500" lnSpcReduction="20000"/>
          </a:bodyPr>
          <a:lstStyle/>
          <a:p>
            <a:r>
              <a:rPr lang="en-US" dirty="0"/>
              <a:t>You have to </a:t>
            </a:r>
            <a:r>
              <a:rPr lang="en-US" b="1" dirty="0"/>
              <a:t>decide what you want</a:t>
            </a:r>
          </a:p>
          <a:p>
            <a:r>
              <a:rPr lang="en-US" dirty="0"/>
              <a:t>You have to </a:t>
            </a:r>
            <a:r>
              <a:rPr lang="en-US" b="1" dirty="0"/>
              <a:t>ask for it</a:t>
            </a:r>
          </a:p>
          <a:p>
            <a:r>
              <a:rPr lang="en-US" dirty="0"/>
              <a:t>You have to </a:t>
            </a:r>
            <a:r>
              <a:rPr lang="en-US" b="1" dirty="0"/>
              <a:t>give three reasons why this is beneficial for them</a:t>
            </a:r>
          </a:p>
          <a:p>
            <a:endParaRPr lang="en-US" b="1" dirty="0"/>
          </a:p>
          <a:p>
            <a:r>
              <a:rPr lang="en-US" b="1" dirty="0"/>
              <a:t>THEN BE quiet AND LISTEN</a:t>
            </a:r>
          </a:p>
        </p:txBody>
      </p:sp>
      <p:sp>
        <p:nvSpPr>
          <p:cNvPr id="4" name="Footer Placeholder 3">
            <a:extLst>
              <a:ext uri="{FF2B5EF4-FFF2-40B4-BE49-F238E27FC236}">
                <a16:creationId xmlns:a16="http://schemas.microsoft.com/office/drawing/2014/main" id="{966CA51D-ACCF-4B43-869A-5133B979F11C}"/>
              </a:ext>
            </a:extLst>
          </p:cNvPr>
          <p:cNvSpPr>
            <a:spLocks noGrp="1"/>
          </p:cNvSpPr>
          <p:nvPr>
            <p:ph type="ftr" sz="quarter" idx="11"/>
          </p:nvPr>
        </p:nvSpPr>
        <p:spPr>
          <a:xfrm>
            <a:off x="5562600" y="6356351"/>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2024 Michael Gregory Consulting, LLC</a:t>
            </a:r>
          </a:p>
        </p:txBody>
      </p:sp>
      <p:sp>
        <p:nvSpPr>
          <p:cNvPr id="5" name="Slide Number Placeholder 4">
            <a:extLst>
              <a:ext uri="{FF2B5EF4-FFF2-40B4-BE49-F238E27FC236}">
                <a16:creationId xmlns:a16="http://schemas.microsoft.com/office/drawing/2014/main" id="{0CE242C6-6203-4A4D-BB40-BFD49940E681}"/>
              </a:ext>
            </a:extLst>
          </p:cNvPr>
          <p:cNvSpPr>
            <a:spLocks noGrp="1"/>
          </p:cNvSpPr>
          <p:nvPr>
            <p:ph type="sldNum" sz="quarter" idx="12"/>
          </p:nvPr>
        </p:nvSpPr>
        <p:spPr>
          <a:xfrm>
            <a:off x="10134600"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819C7E-E904-4994-83FB-52312C38CD85}" type="slidenum">
              <a:rPr lang="en-US" smtClean="0"/>
              <a:pPr/>
              <a:t>37</a:t>
            </a:fld>
            <a:endParaRPr lang="en-US"/>
          </a:p>
        </p:txBody>
      </p:sp>
      <p:pic>
        <p:nvPicPr>
          <p:cNvPr id="7" name="Picture 6">
            <a:extLst>
              <a:ext uri="{FF2B5EF4-FFF2-40B4-BE49-F238E27FC236}">
                <a16:creationId xmlns:a16="http://schemas.microsoft.com/office/drawing/2014/main" id="{0FFE6740-0B2B-499E-BE04-9AF4A2F458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3653" y="1903740"/>
            <a:ext cx="3439474" cy="3488531"/>
          </a:xfrm>
          <a:prstGeom prst="rect">
            <a:avLst/>
          </a:prstGeom>
          <a:solidFill>
            <a:schemeClr val="bg1"/>
          </a:solidFill>
        </p:spPr>
      </p:pic>
    </p:spTree>
    <p:extLst>
      <p:ext uri="{BB962C8B-B14F-4D97-AF65-F5344CB8AC3E}">
        <p14:creationId xmlns:p14="http://schemas.microsoft.com/office/powerpoint/2010/main" val="7754663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725" y="2426082"/>
            <a:ext cx="3975078" cy="2864278"/>
          </a:xfrm>
          <a:prstGeom prst="rect">
            <a:avLst/>
          </a:prstGeom>
        </p:spPr>
      </p:pic>
      <p:sp>
        <p:nvSpPr>
          <p:cNvPr id="2" name="Title 1"/>
          <p:cNvSpPr>
            <a:spLocks noGrp="1"/>
          </p:cNvSpPr>
          <p:nvPr>
            <p:ph type="title"/>
          </p:nvPr>
        </p:nvSpPr>
        <p:spPr/>
        <p:txBody>
          <a:bodyPr>
            <a:normAutofit/>
          </a:bodyPr>
          <a:lstStyle/>
          <a:p>
            <a:pPr algn="ctr"/>
            <a:r>
              <a:rPr lang="en-US" dirty="0">
                <a:latin typeface="Aharoni" panose="02010803020104030203" pitchFamily="2" charset="-79"/>
                <a:cs typeface="Aharoni" panose="02010803020104030203" pitchFamily="2" charset="-79"/>
              </a:rPr>
              <a:t>Yale University’s Most Popular Class – Happiness - Neuroscience</a:t>
            </a:r>
          </a:p>
        </p:txBody>
      </p:sp>
      <p:sp>
        <p:nvSpPr>
          <p:cNvPr id="3" name="Content Placeholder 2"/>
          <p:cNvSpPr>
            <a:spLocks noGrp="1"/>
          </p:cNvSpPr>
          <p:nvPr>
            <p:ph idx="1"/>
          </p:nvPr>
        </p:nvSpPr>
        <p:spPr>
          <a:xfrm>
            <a:off x="5562600" y="2008094"/>
            <a:ext cx="5791200" cy="3962400"/>
          </a:xfrm>
        </p:spPr>
        <p:txBody>
          <a:bodyPr>
            <a:normAutofit lnSpcReduction="10000"/>
          </a:bodyPr>
          <a:lstStyle/>
          <a:p>
            <a:r>
              <a:rPr lang="en-US" b="1" dirty="0"/>
              <a:t>Gratitude 5 minutes a day</a:t>
            </a:r>
          </a:p>
          <a:p>
            <a:endParaRPr lang="en-US" sz="1400" b="1" dirty="0"/>
          </a:p>
          <a:p>
            <a:r>
              <a:rPr lang="en-US" b="1" dirty="0"/>
              <a:t>Label negative feelings</a:t>
            </a:r>
          </a:p>
          <a:p>
            <a:endParaRPr lang="en-US" sz="1300" b="1" dirty="0"/>
          </a:p>
          <a:p>
            <a:r>
              <a:rPr lang="en-US" b="1" dirty="0"/>
              <a:t>Know you made the best decision you could</a:t>
            </a:r>
          </a:p>
          <a:p>
            <a:endParaRPr lang="en-US" sz="1300" b="1" dirty="0"/>
          </a:p>
          <a:p>
            <a:r>
              <a:rPr lang="en-US" b="1" dirty="0"/>
              <a:t>Appropriate touch with others</a:t>
            </a:r>
          </a:p>
          <a:p>
            <a:endParaRPr lang="en-US" sz="1300" b="1" dirty="0"/>
          </a:p>
          <a:p>
            <a:r>
              <a:rPr lang="en-US" b="1" dirty="0"/>
              <a:t>Mindfulness 10 min. daily</a:t>
            </a:r>
          </a:p>
        </p:txBody>
      </p:sp>
      <p:sp>
        <p:nvSpPr>
          <p:cNvPr id="4" name="Footer Placeholder 3"/>
          <p:cNvSpPr>
            <a:spLocks noGrp="1"/>
          </p:cNvSpPr>
          <p:nvPr>
            <p:ph type="ftr" sz="quarter" idx="11"/>
          </p:nvPr>
        </p:nvSpPr>
        <p:spPr>
          <a:xfrm>
            <a:off x="5562600" y="6356351"/>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2024 Michael Gregory Consulting, LLC</a:t>
            </a:r>
          </a:p>
        </p:txBody>
      </p:sp>
      <p:sp>
        <p:nvSpPr>
          <p:cNvPr id="6" name="Slide Number Placeholder 5">
            <a:extLst>
              <a:ext uri="{FF2B5EF4-FFF2-40B4-BE49-F238E27FC236}">
                <a16:creationId xmlns:a16="http://schemas.microsoft.com/office/drawing/2014/main" id="{9932210F-DF81-4064-A041-714FACD084A0}"/>
              </a:ext>
            </a:extLst>
          </p:cNvPr>
          <p:cNvSpPr>
            <a:spLocks noGrp="1"/>
          </p:cNvSpPr>
          <p:nvPr>
            <p:ph type="sldNum" sz="quarter" idx="12"/>
          </p:nvPr>
        </p:nvSpPr>
        <p:spPr>
          <a:xfrm>
            <a:off x="10134600"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819C7E-E904-4994-83FB-52312C38CD85}" type="slidenum">
              <a:rPr lang="en-US" smtClean="0"/>
              <a:pPr/>
              <a:t>38</a:t>
            </a:fld>
            <a:endParaRPr lang="en-US"/>
          </a:p>
        </p:txBody>
      </p:sp>
    </p:spTree>
    <p:extLst>
      <p:ext uri="{BB962C8B-B14F-4D97-AF65-F5344CB8AC3E}">
        <p14:creationId xmlns:p14="http://schemas.microsoft.com/office/powerpoint/2010/main" val="23311177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E21C2-9F0A-4DD7-837B-D2E73F2BE938}"/>
              </a:ext>
            </a:extLst>
          </p:cNvPr>
          <p:cNvSpPr>
            <a:spLocks noGrp="1"/>
          </p:cNvSpPr>
          <p:nvPr>
            <p:ph type="title"/>
          </p:nvPr>
        </p:nvSpPr>
        <p:spPr/>
        <p:txBody>
          <a:bodyPr/>
          <a:lstStyle/>
          <a:p>
            <a:pPr algn="ctr"/>
            <a:r>
              <a:rPr lang="en-US" dirty="0">
                <a:latin typeface="Aharoni" panose="02010803020104030203" pitchFamily="2" charset="-79"/>
                <a:cs typeface="Aharoni" panose="02010803020104030203" pitchFamily="2" charset="-79"/>
              </a:rPr>
              <a:t>Reduce the Stress Response in Yourself and Others</a:t>
            </a:r>
          </a:p>
        </p:txBody>
      </p:sp>
      <p:sp>
        <p:nvSpPr>
          <p:cNvPr id="3" name="Content Placeholder 2">
            <a:extLst>
              <a:ext uri="{FF2B5EF4-FFF2-40B4-BE49-F238E27FC236}">
                <a16:creationId xmlns:a16="http://schemas.microsoft.com/office/drawing/2014/main" id="{0066C34A-BE06-4338-BBD2-97911D78659B}"/>
              </a:ext>
            </a:extLst>
          </p:cNvPr>
          <p:cNvSpPr>
            <a:spLocks noGrp="1"/>
          </p:cNvSpPr>
          <p:nvPr>
            <p:ph idx="1"/>
          </p:nvPr>
        </p:nvSpPr>
        <p:spPr>
          <a:xfrm>
            <a:off x="4902200" y="1825625"/>
            <a:ext cx="6451600" cy="4351338"/>
          </a:xfrm>
        </p:spPr>
        <p:txBody>
          <a:bodyPr>
            <a:normAutofit/>
          </a:bodyPr>
          <a:lstStyle/>
          <a:p>
            <a:r>
              <a:rPr lang="en-US" sz="3200" dirty="0"/>
              <a:t>Maintain a sense of </a:t>
            </a:r>
            <a:r>
              <a:rPr lang="en-US" sz="3200" b="1" dirty="0"/>
              <a:t>control</a:t>
            </a:r>
          </a:p>
          <a:p>
            <a:pPr marL="0" indent="0">
              <a:buNone/>
            </a:pPr>
            <a:r>
              <a:rPr lang="en-US" sz="3200" b="1" dirty="0"/>
              <a:t> </a:t>
            </a:r>
            <a:endParaRPr lang="en-US" sz="3200" dirty="0"/>
          </a:p>
          <a:p>
            <a:r>
              <a:rPr lang="en-US" sz="3200" dirty="0"/>
              <a:t>Embrace </a:t>
            </a:r>
            <a:r>
              <a:rPr lang="en-US" sz="3200" b="1" dirty="0"/>
              <a:t>predictability</a:t>
            </a:r>
            <a:r>
              <a:rPr lang="en-US" sz="3200" dirty="0"/>
              <a:t> (routines and rituals)</a:t>
            </a:r>
          </a:p>
          <a:p>
            <a:pPr marL="0" indent="0">
              <a:buNone/>
            </a:pPr>
            <a:endParaRPr lang="en-US" sz="3200" dirty="0"/>
          </a:p>
          <a:p>
            <a:r>
              <a:rPr lang="en-US" sz="3200" dirty="0"/>
              <a:t>Appreciate your </a:t>
            </a:r>
            <a:r>
              <a:rPr lang="en-US" sz="3200" b="1" dirty="0"/>
              <a:t>progress </a:t>
            </a:r>
            <a:r>
              <a:rPr lang="en-US" sz="3200" dirty="0"/>
              <a:t>(break big project into small bites)</a:t>
            </a:r>
          </a:p>
        </p:txBody>
      </p:sp>
      <p:sp>
        <p:nvSpPr>
          <p:cNvPr id="4" name="Footer Placeholder 3">
            <a:extLst>
              <a:ext uri="{FF2B5EF4-FFF2-40B4-BE49-F238E27FC236}">
                <a16:creationId xmlns:a16="http://schemas.microsoft.com/office/drawing/2014/main" id="{3B070E3B-3DBE-4F03-A02B-037FAD4AC4B7}"/>
              </a:ext>
            </a:extLst>
          </p:cNvPr>
          <p:cNvSpPr>
            <a:spLocks noGrp="1"/>
          </p:cNvSpPr>
          <p:nvPr>
            <p:ph type="ftr" sz="quarter" idx="11"/>
          </p:nvPr>
        </p:nvSpPr>
        <p:spPr/>
        <p:txBody>
          <a:bodyPr/>
          <a:lstStyle/>
          <a:p>
            <a:r>
              <a:rPr lang="en-US"/>
              <a:t>© 2024 Michael Gregory Consulting, LLC</a:t>
            </a:r>
          </a:p>
        </p:txBody>
      </p:sp>
      <p:sp>
        <p:nvSpPr>
          <p:cNvPr id="5" name="Slide Number Placeholder 4">
            <a:extLst>
              <a:ext uri="{FF2B5EF4-FFF2-40B4-BE49-F238E27FC236}">
                <a16:creationId xmlns:a16="http://schemas.microsoft.com/office/drawing/2014/main" id="{78A3FF0E-66BD-4D53-B632-7304F9BE401A}"/>
              </a:ext>
            </a:extLst>
          </p:cNvPr>
          <p:cNvSpPr>
            <a:spLocks noGrp="1"/>
          </p:cNvSpPr>
          <p:nvPr>
            <p:ph type="sldNum" sz="quarter" idx="12"/>
          </p:nvPr>
        </p:nvSpPr>
        <p:spPr/>
        <p:txBody>
          <a:bodyPr/>
          <a:lstStyle/>
          <a:p>
            <a:fld id="{73819C7E-E904-4994-83FB-52312C38CD85}" type="slidenum">
              <a:rPr lang="en-US" smtClean="0"/>
              <a:t>39</a:t>
            </a:fld>
            <a:endParaRPr lang="en-US"/>
          </a:p>
        </p:txBody>
      </p:sp>
      <p:pic>
        <p:nvPicPr>
          <p:cNvPr id="7" name="Picture 6" descr="A stack of rocks&#10;&#10;Description automatically generated with medium confidence">
            <a:extLst>
              <a:ext uri="{FF2B5EF4-FFF2-40B4-BE49-F238E27FC236}">
                <a16:creationId xmlns:a16="http://schemas.microsoft.com/office/drawing/2014/main" id="{DD7C4DDC-2676-48C9-B84A-FFF2E264F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875" y="1825625"/>
            <a:ext cx="3133725" cy="4178300"/>
          </a:xfrm>
          <a:prstGeom prst="rect">
            <a:avLst/>
          </a:prstGeom>
        </p:spPr>
      </p:pic>
    </p:spTree>
    <p:extLst>
      <p:ext uri="{BB962C8B-B14F-4D97-AF65-F5344CB8AC3E}">
        <p14:creationId xmlns:p14="http://schemas.microsoft.com/office/powerpoint/2010/main" val="490435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17BBB-002B-425B-A1FB-5C0A276F7097}"/>
              </a:ext>
            </a:extLst>
          </p:cNvPr>
          <p:cNvSpPr>
            <a:spLocks noGrp="1"/>
          </p:cNvSpPr>
          <p:nvPr>
            <p:ph type="title"/>
          </p:nvPr>
        </p:nvSpPr>
        <p:spPr/>
        <p:txBody>
          <a:bodyPr/>
          <a:lstStyle/>
          <a:p>
            <a:r>
              <a:rPr lang="en-US" dirty="0"/>
              <a:t> </a:t>
            </a:r>
          </a:p>
        </p:txBody>
      </p:sp>
      <p:sp>
        <p:nvSpPr>
          <p:cNvPr id="3" name="Footer Placeholder 2">
            <a:extLst>
              <a:ext uri="{FF2B5EF4-FFF2-40B4-BE49-F238E27FC236}">
                <a16:creationId xmlns:a16="http://schemas.microsoft.com/office/drawing/2014/main" id="{B421F28E-5215-4A70-A3F1-FD170043346C}"/>
              </a:ext>
            </a:extLst>
          </p:cNvPr>
          <p:cNvSpPr>
            <a:spLocks noGrp="1"/>
          </p:cNvSpPr>
          <p:nvPr>
            <p:ph type="ftr" sz="quarter" idx="11"/>
          </p:nvPr>
        </p:nvSpPr>
        <p:spPr/>
        <p:txBody>
          <a:bodyPr/>
          <a:lstStyle/>
          <a:p>
            <a:r>
              <a:rPr lang="en-US"/>
              <a:t>© 2024 Michael Gregory Consulting, LLC</a:t>
            </a:r>
          </a:p>
        </p:txBody>
      </p:sp>
      <p:pic>
        <p:nvPicPr>
          <p:cNvPr id="8" name="Content Placeholder 7">
            <a:extLst>
              <a:ext uri="{FF2B5EF4-FFF2-40B4-BE49-F238E27FC236}">
                <a16:creationId xmlns:a16="http://schemas.microsoft.com/office/drawing/2014/main" id="{166407B8-A080-4ADF-B0FB-18266883A9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58081"/>
            <a:ext cx="12192000" cy="4416214"/>
          </a:xfrm>
        </p:spPr>
      </p:pic>
      <p:sp>
        <p:nvSpPr>
          <p:cNvPr id="9" name="Slide Number Placeholder 8">
            <a:extLst>
              <a:ext uri="{FF2B5EF4-FFF2-40B4-BE49-F238E27FC236}">
                <a16:creationId xmlns:a16="http://schemas.microsoft.com/office/drawing/2014/main" id="{C5403B88-0622-433E-BE48-AE7662552A2B}"/>
              </a:ext>
            </a:extLst>
          </p:cNvPr>
          <p:cNvSpPr>
            <a:spLocks noGrp="1"/>
          </p:cNvSpPr>
          <p:nvPr>
            <p:ph type="sldNum" sz="quarter" idx="12"/>
          </p:nvPr>
        </p:nvSpPr>
        <p:spPr/>
        <p:txBody>
          <a:bodyPr/>
          <a:lstStyle/>
          <a:p>
            <a:fld id="{73819C7E-E904-4994-83FB-52312C38CD85}" type="slidenum">
              <a:rPr lang="en-US" smtClean="0"/>
              <a:t>4</a:t>
            </a:fld>
            <a:endParaRPr lang="en-US"/>
          </a:p>
        </p:txBody>
      </p:sp>
    </p:spTree>
    <p:extLst>
      <p:ext uri="{BB962C8B-B14F-4D97-AF65-F5344CB8AC3E}">
        <p14:creationId xmlns:p14="http://schemas.microsoft.com/office/powerpoint/2010/main" val="31653072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C67048D-10DF-4F2D-AA94-B8E17BE668E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1999" cy="6824392"/>
          </a:xfrm>
        </p:spPr>
      </p:pic>
      <p:sp>
        <p:nvSpPr>
          <p:cNvPr id="2" name="Title 1">
            <a:extLst>
              <a:ext uri="{FF2B5EF4-FFF2-40B4-BE49-F238E27FC236}">
                <a16:creationId xmlns:a16="http://schemas.microsoft.com/office/drawing/2014/main" id="{2F5E821E-4A6B-4CCA-B3B3-54E989AFB542}"/>
              </a:ext>
            </a:extLst>
          </p:cNvPr>
          <p:cNvSpPr>
            <a:spLocks noGrp="1"/>
          </p:cNvSpPr>
          <p:nvPr>
            <p:ph type="title"/>
          </p:nvPr>
        </p:nvSpPr>
        <p:spPr>
          <a:xfrm>
            <a:off x="-1" y="3729318"/>
            <a:ext cx="12191999" cy="2627031"/>
          </a:xfrm>
        </p:spPr>
        <p:txBody>
          <a:bodyPr>
            <a:normAutofit/>
          </a:bodyPr>
          <a:lstStyle/>
          <a:p>
            <a:pPr algn="ctr"/>
            <a:r>
              <a:rPr lang="en-US" sz="6000" b="1" dirty="0">
                <a:latin typeface="Aharoni" panose="02010803020104030203" pitchFamily="2" charset="-79"/>
                <a:cs typeface="Aharoni" panose="02010803020104030203" pitchFamily="2" charset="-79"/>
              </a:rPr>
              <a:t>It’s not about me</a:t>
            </a:r>
            <a:br>
              <a:rPr lang="en-US" sz="6000" b="1" dirty="0">
                <a:latin typeface="Aharoni" panose="02010803020104030203" pitchFamily="2" charset="-79"/>
                <a:cs typeface="Aharoni" panose="02010803020104030203" pitchFamily="2" charset="-79"/>
              </a:rPr>
            </a:br>
            <a:r>
              <a:rPr lang="en-US" sz="6000" b="1" dirty="0">
                <a:latin typeface="Aharoni" panose="02010803020104030203" pitchFamily="2" charset="-79"/>
                <a:cs typeface="Aharoni" panose="02010803020104030203" pitchFamily="2" charset="-79"/>
              </a:rPr>
              <a:t>It’s all about we</a:t>
            </a:r>
            <a:br>
              <a:rPr lang="en-US" sz="6000" b="1" dirty="0">
                <a:latin typeface="Aharoni" panose="02010803020104030203" pitchFamily="2" charset="-79"/>
                <a:cs typeface="Aharoni" panose="02010803020104030203" pitchFamily="2" charset="-79"/>
              </a:rPr>
            </a:br>
            <a:r>
              <a:rPr lang="en-US" sz="6000" b="1" dirty="0">
                <a:latin typeface="Aharoni" panose="02010803020104030203" pitchFamily="2" charset="-79"/>
                <a:cs typeface="Aharoni" panose="02010803020104030203" pitchFamily="2" charset="-79"/>
              </a:rPr>
              <a:t>It starts with me</a:t>
            </a:r>
          </a:p>
        </p:txBody>
      </p:sp>
      <p:sp>
        <p:nvSpPr>
          <p:cNvPr id="3" name="Footer Placeholder 2">
            <a:extLst>
              <a:ext uri="{FF2B5EF4-FFF2-40B4-BE49-F238E27FC236}">
                <a16:creationId xmlns:a16="http://schemas.microsoft.com/office/drawing/2014/main" id="{16F939F3-4BE7-42E7-9B6B-32997B566CB1}"/>
              </a:ext>
            </a:extLst>
          </p:cNvPr>
          <p:cNvSpPr>
            <a:spLocks noGrp="1"/>
          </p:cNvSpPr>
          <p:nvPr>
            <p:ph type="ftr" sz="quarter" idx="11"/>
          </p:nvPr>
        </p:nvSpPr>
        <p:spPr/>
        <p:txBody>
          <a:bodyPr/>
          <a:lstStyle/>
          <a:p>
            <a:r>
              <a:rPr lang="en-US"/>
              <a:t>© 2024 Michael Gregory Consulting, LLC</a:t>
            </a:r>
            <a:endParaRPr lang="en-US" dirty="0"/>
          </a:p>
        </p:txBody>
      </p:sp>
      <p:sp>
        <p:nvSpPr>
          <p:cNvPr id="4" name="Slide Number Placeholder 3">
            <a:extLst>
              <a:ext uri="{FF2B5EF4-FFF2-40B4-BE49-F238E27FC236}">
                <a16:creationId xmlns:a16="http://schemas.microsoft.com/office/drawing/2014/main" id="{F4992223-2180-4BC9-BEEC-93BD270661CD}"/>
              </a:ext>
            </a:extLst>
          </p:cNvPr>
          <p:cNvSpPr>
            <a:spLocks noGrp="1"/>
          </p:cNvSpPr>
          <p:nvPr>
            <p:ph type="sldNum" sz="quarter" idx="12"/>
          </p:nvPr>
        </p:nvSpPr>
        <p:spPr/>
        <p:txBody>
          <a:bodyPr/>
          <a:lstStyle/>
          <a:p>
            <a:fld id="{73819C7E-E904-4994-83FB-52312C38CD85}" type="slidenum">
              <a:rPr lang="en-US" smtClean="0"/>
              <a:t>40</a:t>
            </a:fld>
            <a:endParaRPr lang="en-US" dirty="0"/>
          </a:p>
        </p:txBody>
      </p:sp>
    </p:spTree>
    <p:extLst>
      <p:ext uri="{BB962C8B-B14F-4D97-AF65-F5344CB8AC3E}">
        <p14:creationId xmlns:p14="http://schemas.microsoft.com/office/powerpoint/2010/main" val="12781726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DCF81-630B-444F-B57F-7537A938EE3F}"/>
              </a:ext>
            </a:extLst>
          </p:cNvPr>
          <p:cNvSpPr>
            <a:spLocks noGrp="1"/>
          </p:cNvSpPr>
          <p:nvPr>
            <p:ph type="title"/>
          </p:nvPr>
        </p:nvSpPr>
        <p:spPr/>
        <p:txBody>
          <a:bodyPr/>
          <a:lstStyle/>
          <a:p>
            <a:pPr algn="ctr"/>
            <a:r>
              <a:rPr lang="en-US" dirty="0">
                <a:latin typeface="Aharoni" panose="02010803020104030203" pitchFamily="2" charset="-79"/>
                <a:cs typeface="Aharoni" panose="02010803020104030203" pitchFamily="2" charset="-79"/>
              </a:rPr>
              <a:t>Big Picture</a:t>
            </a:r>
          </a:p>
        </p:txBody>
      </p:sp>
      <p:sp>
        <p:nvSpPr>
          <p:cNvPr id="3" name="Content Placeholder 2">
            <a:extLst>
              <a:ext uri="{FF2B5EF4-FFF2-40B4-BE49-F238E27FC236}">
                <a16:creationId xmlns:a16="http://schemas.microsoft.com/office/drawing/2014/main" id="{610CAE67-6F4E-484D-91EC-A8959A91960E}"/>
              </a:ext>
            </a:extLst>
          </p:cNvPr>
          <p:cNvSpPr>
            <a:spLocks noGrp="1"/>
          </p:cNvSpPr>
          <p:nvPr>
            <p:ph idx="1"/>
          </p:nvPr>
        </p:nvSpPr>
        <p:spPr>
          <a:xfrm>
            <a:off x="5112326" y="1825625"/>
            <a:ext cx="6241473" cy="4351338"/>
          </a:xfrm>
        </p:spPr>
        <p:txBody>
          <a:bodyPr>
            <a:normAutofit fontScale="92500"/>
          </a:bodyPr>
          <a:lstStyle/>
          <a:p>
            <a:pPr marL="45720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Define collaboration and The Collaboration Effect®</a:t>
            </a:r>
          </a:p>
          <a:p>
            <a:pPr marL="45720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Explore connecting relationships, listening actively, and educating judiciously</a:t>
            </a:r>
          </a:p>
          <a:p>
            <a:pPr marL="45720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Have greater focus, control, and peace in their professional and personal relationships</a:t>
            </a:r>
          </a:p>
          <a:p>
            <a:pPr marL="45720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Apply the listening technique to take positive actions going forward</a:t>
            </a:r>
          </a:p>
          <a:p>
            <a:pPr marL="45720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Reference The Collaboration Effect® Pocket Guide</a:t>
            </a:r>
          </a:p>
          <a:p>
            <a:endParaRPr lang="en-US" dirty="0"/>
          </a:p>
          <a:p>
            <a:endParaRPr lang="en-US" dirty="0"/>
          </a:p>
        </p:txBody>
      </p:sp>
      <p:sp>
        <p:nvSpPr>
          <p:cNvPr id="4" name="Footer Placeholder 3">
            <a:extLst>
              <a:ext uri="{FF2B5EF4-FFF2-40B4-BE49-F238E27FC236}">
                <a16:creationId xmlns:a16="http://schemas.microsoft.com/office/drawing/2014/main" id="{61603610-43D4-4B89-A7E8-70C1D4A75F12}"/>
              </a:ext>
            </a:extLst>
          </p:cNvPr>
          <p:cNvSpPr>
            <a:spLocks noGrp="1"/>
          </p:cNvSpPr>
          <p:nvPr>
            <p:ph type="ftr" sz="quarter" idx="11"/>
          </p:nvPr>
        </p:nvSpPr>
        <p:spPr/>
        <p:txBody>
          <a:bodyPr/>
          <a:lstStyle/>
          <a:p>
            <a:r>
              <a:rPr lang="en-US"/>
              <a:t>© 2024 Michael Gregory Consulting, LLC</a:t>
            </a:r>
          </a:p>
        </p:txBody>
      </p:sp>
      <p:sp>
        <p:nvSpPr>
          <p:cNvPr id="5" name="Slide Number Placeholder 4">
            <a:extLst>
              <a:ext uri="{FF2B5EF4-FFF2-40B4-BE49-F238E27FC236}">
                <a16:creationId xmlns:a16="http://schemas.microsoft.com/office/drawing/2014/main" id="{18E87B25-FE3A-4E7B-91B0-67D8718811D1}"/>
              </a:ext>
            </a:extLst>
          </p:cNvPr>
          <p:cNvSpPr>
            <a:spLocks noGrp="1"/>
          </p:cNvSpPr>
          <p:nvPr>
            <p:ph type="sldNum" sz="quarter" idx="12"/>
          </p:nvPr>
        </p:nvSpPr>
        <p:spPr/>
        <p:txBody>
          <a:bodyPr/>
          <a:lstStyle/>
          <a:p>
            <a:fld id="{73819C7E-E904-4994-83FB-52312C38CD85}" type="slidenum">
              <a:rPr lang="en-US" smtClean="0"/>
              <a:t>41</a:t>
            </a:fld>
            <a:endParaRPr lang="en-US"/>
          </a:p>
        </p:txBody>
      </p:sp>
      <p:pic>
        <p:nvPicPr>
          <p:cNvPr id="7" name="Picture 6" descr="A hand holding a seedling&#10;&#10;Description automatically generated with medium confidence">
            <a:extLst>
              <a:ext uri="{FF2B5EF4-FFF2-40B4-BE49-F238E27FC236}">
                <a16:creationId xmlns:a16="http://schemas.microsoft.com/office/drawing/2014/main" id="{C3467AA8-AAD5-4FE6-B019-CEFEB172A3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005" y="2396837"/>
            <a:ext cx="4412738" cy="2951018"/>
          </a:xfrm>
          <a:prstGeom prst="rect">
            <a:avLst/>
          </a:prstGeom>
        </p:spPr>
      </p:pic>
    </p:spTree>
    <p:extLst>
      <p:ext uri="{BB962C8B-B14F-4D97-AF65-F5344CB8AC3E}">
        <p14:creationId xmlns:p14="http://schemas.microsoft.com/office/powerpoint/2010/main" val="28162641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26609-5296-4CA3-874D-40532D7B1A55}"/>
              </a:ext>
            </a:extLst>
          </p:cNvPr>
          <p:cNvSpPr>
            <a:spLocks noGrp="1"/>
          </p:cNvSpPr>
          <p:nvPr>
            <p:ph type="title"/>
          </p:nvPr>
        </p:nvSpPr>
        <p:spPr>
          <a:xfrm>
            <a:off x="2152650" y="1352262"/>
            <a:ext cx="7886700" cy="1626913"/>
          </a:xfrm>
        </p:spPr>
        <p:txBody>
          <a:bodyPr>
            <a:normAutofit/>
          </a:bodyPr>
          <a:lstStyle/>
          <a:p>
            <a:pPr algn="ctr"/>
            <a:r>
              <a:rPr lang="en-US" sz="4000" dirty="0">
                <a:latin typeface="Aharoni" panose="02010803020104030203" pitchFamily="2" charset="-79"/>
                <a:cs typeface="Aharoni" panose="02010803020104030203" pitchFamily="2" charset="-79"/>
              </a:rPr>
              <a:t>Go Over the Participants Summary</a:t>
            </a:r>
          </a:p>
        </p:txBody>
      </p:sp>
      <p:pic>
        <p:nvPicPr>
          <p:cNvPr id="6" name="Content Placeholder 5">
            <a:extLst>
              <a:ext uri="{FF2B5EF4-FFF2-40B4-BE49-F238E27FC236}">
                <a16:creationId xmlns:a16="http://schemas.microsoft.com/office/drawing/2014/main" id="{28B4FA5C-CAC1-4F03-8E51-F70B982BDFD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05033" y="2865101"/>
            <a:ext cx="3064634" cy="3263504"/>
          </a:xfrm>
        </p:spPr>
      </p:pic>
      <p:sp>
        <p:nvSpPr>
          <p:cNvPr id="4" name="Footer Placeholder 3">
            <a:extLst>
              <a:ext uri="{FF2B5EF4-FFF2-40B4-BE49-F238E27FC236}">
                <a16:creationId xmlns:a16="http://schemas.microsoft.com/office/drawing/2014/main" id="{940E0B1F-8365-4C1E-A13F-5EF4D539DE5D}"/>
              </a:ext>
            </a:extLst>
          </p:cNvPr>
          <p:cNvSpPr>
            <a:spLocks noGrp="1"/>
          </p:cNvSpPr>
          <p:nvPr>
            <p:ph type="ftr" sz="quarter" idx="11"/>
          </p:nvPr>
        </p:nvSpPr>
        <p:spPr/>
        <p:txBody>
          <a:bodyPr/>
          <a:lstStyle/>
          <a:p>
            <a:r>
              <a:rPr lang="en-US"/>
              <a:t>© 2024 Michael Gregory Consulting, LLC</a:t>
            </a:r>
          </a:p>
        </p:txBody>
      </p:sp>
      <p:sp>
        <p:nvSpPr>
          <p:cNvPr id="3" name="Slide Number Placeholder 2">
            <a:extLst>
              <a:ext uri="{FF2B5EF4-FFF2-40B4-BE49-F238E27FC236}">
                <a16:creationId xmlns:a16="http://schemas.microsoft.com/office/drawing/2014/main" id="{7DAC2E7B-0477-45B8-BB40-0C42EDBE9DC5}"/>
              </a:ext>
            </a:extLst>
          </p:cNvPr>
          <p:cNvSpPr>
            <a:spLocks noGrp="1"/>
          </p:cNvSpPr>
          <p:nvPr>
            <p:ph type="sldNum" sz="quarter" idx="12"/>
          </p:nvPr>
        </p:nvSpPr>
        <p:spPr/>
        <p:txBody>
          <a:bodyPr/>
          <a:lstStyle/>
          <a:p>
            <a:fld id="{73819C7E-E904-4994-83FB-52312C38CD85}" type="slidenum">
              <a:rPr lang="en-US" smtClean="0"/>
              <a:t>42</a:t>
            </a:fld>
            <a:endParaRPr lang="en-US"/>
          </a:p>
        </p:txBody>
      </p:sp>
    </p:spTree>
    <p:extLst>
      <p:ext uri="{BB962C8B-B14F-4D97-AF65-F5344CB8AC3E}">
        <p14:creationId xmlns:p14="http://schemas.microsoft.com/office/powerpoint/2010/main" val="39675388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47451"/>
            <a:ext cx="12228628" cy="1729475"/>
          </a:xfrm>
        </p:spPr>
        <p:txBody>
          <a:bodyPr>
            <a:normAutofit fontScale="90000"/>
          </a:bodyPr>
          <a:lstStyle/>
          <a:p>
            <a:pPr algn="ctr"/>
            <a:r>
              <a:rPr lang="en-US" sz="6000" dirty="0">
                <a:latin typeface="Aharoni" panose="02010803020104030203" pitchFamily="2" charset="-79"/>
                <a:cs typeface="Aharoni" panose="02010803020104030203" pitchFamily="2" charset="-79"/>
              </a:rPr>
              <a:t>How to Handle Uncomfortable Situations Effectively</a:t>
            </a:r>
          </a:p>
        </p:txBody>
      </p:sp>
      <p:sp>
        <p:nvSpPr>
          <p:cNvPr id="3" name="Content Placeholder 2"/>
          <p:cNvSpPr>
            <a:spLocks noGrp="1"/>
          </p:cNvSpPr>
          <p:nvPr>
            <p:ph idx="1"/>
          </p:nvPr>
        </p:nvSpPr>
        <p:spPr>
          <a:xfrm>
            <a:off x="831711" y="1412615"/>
            <a:ext cx="11284090" cy="4847348"/>
          </a:xfrm>
        </p:spPr>
        <p:txBody>
          <a:bodyPr>
            <a:normAutofit/>
          </a:bodyPr>
          <a:lstStyle/>
          <a:p>
            <a:pPr marL="0" indent="0">
              <a:buNone/>
            </a:pPr>
            <a:r>
              <a:rPr lang="en-US" sz="1800" dirty="0"/>
              <a:t>                                                                                         </a:t>
            </a:r>
          </a:p>
          <a:p>
            <a:pPr marL="0" indent="0">
              <a:buNone/>
            </a:pPr>
            <a:r>
              <a:rPr lang="en-US" b="1" dirty="0"/>
              <a:t>                                                  </a:t>
            </a:r>
          </a:p>
          <a:p>
            <a:pPr marL="0" indent="0">
              <a:buNone/>
            </a:pPr>
            <a:r>
              <a:rPr lang="en-US" b="1" dirty="0"/>
              <a:t>                                               </a:t>
            </a:r>
          </a:p>
          <a:p>
            <a:pPr marL="0" indent="0">
              <a:buNone/>
            </a:pPr>
            <a:r>
              <a:rPr lang="en-US" b="1" dirty="0"/>
              <a:t>                                            </a:t>
            </a:r>
            <a:r>
              <a:rPr lang="en-US" sz="3600" b="1" dirty="0"/>
              <a:t>Michael Gregory</a:t>
            </a:r>
          </a:p>
          <a:p>
            <a:pPr marL="0" indent="0">
              <a:buNone/>
            </a:pPr>
            <a:r>
              <a:rPr lang="en-US" sz="3600" b="1" dirty="0"/>
              <a:t>				  651-633-5311</a:t>
            </a:r>
          </a:p>
          <a:p>
            <a:pPr marL="0" indent="0">
              <a:buNone/>
            </a:pPr>
            <a:r>
              <a:rPr lang="en-US" sz="3600" b="1" dirty="0"/>
              <a:t>                                 </a:t>
            </a:r>
            <a:r>
              <a:rPr lang="en-US" sz="3600" b="1" dirty="0">
                <a:hlinkClick r:id="rId3"/>
              </a:rPr>
              <a:t>mg@mikegreg.com</a:t>
            </a:r>
            <a:endParaRPr lang="en-US" sz="3600" b="1" dirty="0"/>
          </a:p>
          <a:p>
            <a:pPr marL="0" indent="0">
              <a:buNone/>
            </a:pPr>
            <a:r>
              <a:rPr lang="en-US" sz="2400" b="1" dirty="0"/>
              <a:t>				</a:t>
            </a:r>
          </a:p>
          <a:p>
            <a:pPr marL="0" indent="0">
              <a:buNone/>
            </a:pPr>
            <a:endParaRPr lang="en-US" sz="2400" b="1" dirty="0">
              <a:hlinkClick r:id="" action="ppaction://noaction"/>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1341" y="3296646"/>
            <a:ext cx="4187287" cy="1079285"/>
          </a:xfrm>
          <a:prstGeom prst="rect">
            <a:avLst/>
          </a:prstGeom>
        </p:spPr>
      </p:pic>
      <p:sp>
        <p:nvSpPr>
          <p:cNvPr id="5" name="Footer Placeholder 4">
            <a:extLst>
              <a:ext uri="{FF2B5EF4-FFF2-40B4-BE49-F238E27FC236}">
                <a16:creationId xmlns:a16="http://schemas.microsoft.com/office/drawing/2014/main" id="{B2F23350-67C5-4801-8405-EB0B0851EFB1}"/>
              </a:ext>
            </a:extLst>
          </p:cNvPr>
          <p:cNvSpPr>
            <a:spLocks noGrp="1"/>
          </p:cNvSpPr>
          <p:nvPr>
            <p:ph type="ftr" sz="quarter" idx="11"/>
          </p:nvPr>
        </p:nvSpPr>
        <p:spPr/>
        <p:txBody>
          <a:bodyPr/>
          <a:lstStyle/>
          <a:p>
            <a:r>
              <a:rPr lang="en-US"/>
              <a:t>© 2024 Michael Gregory Consulting, LLC</a:t>
            </a:r>
            <a:endParaRPr lang="en-US" dirty="0"/>
          </a:p>
        </p:txBody>
      </p:sp>
      <p:sp>
        <p:nvSpPr>
          <p:cNvPr id="6" name="Slide Number Placeholder 5">
            <a:extLst>
              <a:ext uri="{FF2B5EF4-FFF2-40B4-BE49-F238E27FC236}">
                <a16:creationId xmlns:a16="http://schemas.microsoft.com/office/drawing/2014/main" id="{4B3FABB2-170E-412C-88FB-F80D8B6C6743}"/>
              </a:ext>
            </a:extLst>
          </p:cNvPr>
          <p:cNvSpPr>
            <a:spLocks noGrp="1"/>
          </p:cNvSpPr>
          <p:nvPr>
            <p:ph type="sldNum" sz="quarter" idx="12"/>
          </p:nvPr>
        </p:nvSpPr>
        <p:spPr/>
        <p:txBody>
          <a:bodyPr/>
          <a:lstStyle/>
          <a:p>
            <a:fld id="{73819C7E-E904-4994-83FB-52312C38CD85}" type="slidenum">
              <a:rPr lang="en-US" smtClean="0"/>
              <a:t>43</a:t>
            </a:fld>
            <a:endParaRPr lang="en-US"/>
          </a:p>
        </p:txBody>
      </p:sp>
      <p:pic>
        <p:nvPicPr>
          <p:cNvPr id="10" name="Picture 9">
            <a:extLst>
              <a:ext uri="{FF2B5EF4-FFF2-40B4-BE49-F238E27FC236}">
                <a16:creationId xmlns:a16="http://schemas.microsoft.com/office/drawing/2014/main" id="{362298A9-E61B-4A9B-AD0D-0D4132D535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6158" y="2819286"/>
            <a:ext cx="2234218" cy="2034003"/>
          </a:xfrm>
          <a:prstGeom prst="rect">
            <a:avLst/>
          </a:prstGeom>
        </p:spPr>
      </p:pic>
    </p:spTree>
    <p:extLst>
      <p:ext uri="{BB962C8B-B14F-4D97-AF65-F5344CB8AC3E}">
        <p14:creationId xmlns:p14="http://schemas.microsoft.com/office/powerpoint/2010/main" val="2469916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C67048D-10DF-4F2D-AA94-B8E17BE668E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1999" cy="6824392"/>
          </a:xfrm>
        </p:spPr>
      </p:pic>
      <p:sp>
        <p:nvSpPr>
          <p:cNvPr id="2" name="Title 1">
            <a:extLst>
              <a:ext uri="{FF2B5EF4-FFF2-40B4-BE49-F238E27FC236}">
                <a16:creationId xmlns:a16="http://schemas.microsoft.com/office/drawing/2014/main" id="{2F5E821E-4A6B-4CCA-B3B3-54E989AFB542}"/>
              </a:ext>
            </a:extLst>
          </p:cNvPr>
          <p:cNvSpPr>
            <a:spLocks noGrp="1"/>
          </p:cNvSpPr>
          <p:nvPr>
            <p:ph type="title"/>
          </p:nvPr>
        </p:nvSpPr>
        <p:spPr>
          <a:xfrm>
            <a:off x="-1" y="3729318"/>
            <a:ext cx="12191999" cy="2627031"/>
          </a:xfrm>
        </p:spPr>
        <p:txBody>
          <a:bodyPr>
            <a:normAutofit/>
          </a:bodyPr>
          <a:lstStyle/>
          <a:p>
            <a:pPr algn="ctr"/>
            <a:r>
              <a:rPr lang="en-US" sz="6000" b="1" dirty="0">
                <a:latin typeface="Aharoni" panose="02010803020104030203" pitchFamily="2" charset="-79"/>
                <a:cs typeface="Aharoni" panose="02010803020104030203" pitchFamily="2" charset="-79"/>
              </a:rPr>
              <a:t>It’s not about me</a:t>
            </a:r>
            <a:br>
              <a:rPr lang="en-US" sz="6000" b="1" dirty="0">
                <a:latin typeface="Aharoni" panose="02010803020104030203" pitchFamily="2" charset="-79"/>
                <a:cs typeface="Aharoni" panose="02010803020104030203" pitchFamily="2" charset="-79"/>
              </a:rPr>
            </a:br>
            <a:r>
              <a:rPr lang="en-US" sz="6000" b="1" dirty="0">
                <a:latin typeface="Aharoni" panose="02010803020104030203" pitchFamily="2" charset="-79"/>
                <a:cs typeface="Aharoni" panose="02010803020104030203" pitchFamily="2" charset="-79"/>
              </a:rPr>
              <a:t>It’s all about we</a:t>
            </a:r>
            <a:br>
              <a:rPr lang="en-US" sz="6000" b="1" dirty="0">
                <a:latin typeface="Aharoni" panose="02010803020104030203" pitchFamily="2" charset="-79"/>
                <a:cs typeface="Aharoni" panose="02010803020104030203" pitchFamily="2" charset="-79"/>
              </a:rPr>
            </a:br>
            <a:r>
              <a:rPr lang="en-US" sz="6000" b="1" dirty="0">
                <a:latin typeface="Aharoni" panose="02010803020104030203" pitchFamily="2" charset="-79"/>
                <a:cs typeface="Aharoni" panose="02010803020104030203" pitchFamily="2" charset="-79"/>
              </a:rPr>
              <a:t>It starts with me</a:t>
            </a:r>
          </a:p>
        </p:txBody>
      </p:sp>
      <p:sp>
        <p:nvSpPr>
          <p:cNvPr id="3" name="Footer Placeholder 2">
            <a:extLst>
              <a:ext uri="{FF2B5EF4-FFF2-40B4-BE49-F238E27FC236}">
                <a16:creationId xmlns:a16="http://schemas.microsoft.com/office/drawing/2014/main" id="{16F939F3-4BE7-42E7-9B6B-32997B566CB1}"/>
              </a:ext>
            </a:extLst>
          </p:cNvPr>
          <p:cNvSpPr>
            <a:spLocks noGrp="1"/>
          </p:cNvSpPr>
          <p:nvPr>
            <p:ph type="ftr" sz="quarter" idx="11"/>
          </p:nvPr>
        </p:nvSpPr>
        <p:spPr/>
        <p:txBody>
          <a:bodyPr/>
          <a:lstStyle/>
          <a:p>
            <a:r>
              <a:rPr lang="en-US"/>
              <a:t>© 2024 Michael Gregory Consulting, LLC</a:t>
            </a:r>
            <a:endParaRPr lang="en-US" dirty="0"/>
          </a:p>
        </p:txBody>
      </p:sp>
      <p:sp>
        <p:nvSpPr>
          <p:cNvPr id="4" name="Slide Number Placeholder 3">
            <a:extLst>
              <a:ext uri="{FF2B5EF4-FFF2-40B4-BE49-F238E27FC236}">
                <a16:creationId xmlns:a16="http://schemas.microsoft.com/office/drawing/2014/main" id="{F4992223-2180-4BC9-BEEC-93BD270661CD}"/>
              </a:ext>
            </a:extLst>
          </p:cNvPr>
          <p:cNvSpPr>
            <a:spLocks noGrp="1"/>
          </p:cNvSpPr>
          <p:nvPr>
            <p:ph type="sldNum" sz="quarter" idx="12"/>
          </p:nvPr>
        </p:nvSpPr>
        <p:spPr/>
        <p:txBody>
          <a:bodyPr/>
          <a:lstStyle/>
          <a:p>
            <a:fld id="{73819C7E-E904-4994-83FB-52312C38CD85}" type="slidenum">
              <a:rPr lang="en-US" smtClean="0"/>
              <a:t>5</a:t>
            </a:fld>
            <a:endParaRPr lang="en-US" dirty="0"/>
          </a:p>
        </p:txBody>
      </p:sp>
    </p:spTree>
    <p:extLst>
      <p:ext uri="{BB962C8B-B14F-4D97-AF65-F5344CB8AC3E}">
        <p14:creationId xmlns:p14="http://schemas.microsoft.com/office/powerpoint/2010/main" val="487785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4" name="Rectangle 3"/>
          <p:cNvSpPr/>
          <p:nvPr/>
        </p:nvSpPr>
        <p:spPr>
          <a:xfrm>
            <a:off x="-251012" y="-305858"/>
            <a:ext cx="12443012" cy="702733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7200" b="1" dirty="0">
                <a:solidFill>
                  <a:srgbClr val="073A9F"/>
                </a:solidFill>
              </a:rPr>
              <a:t>     </a:t>
            </a:r>
            <a:r>
              <a:rPr lang="en-US" sz="7200" b="1" dirty="0">
                <a:solidFill>
                  <a:schemeClr val="tx1"/>
                </a:solidFill>
              </a:rPr>
              <a:t>The </a:t>
            </a:r>
            <a:r>
              <a:rPr lang="en-US" sz="7200" b="1" dirty="0" err="1">
                <a:solidFill>
                  <a:schemeClr val="tx1"/>
                </a:solidFill>
              </a:rPr>
              <a:t>Collaboratin</a:t>
            </a:r>
            <a:r>
              <a:rPr lang="en-US" sz="7200" b="1" dirty="0">
                <a:solidFill>
                  <a:schemeClr val="tx1"/>
                </a:solidFill>
              </a:rPr>
              <a:t> Effect</a:t>
            </a:r>
          </a:p>
          <a:p>
            <a:r>
              <a:rPr lang="en-US" sz="7200" b="1" dirty="0">
                <a:solidFill>
                  <a:srgbClr val="073A9F"/>
                </a:solidFill>
              </a:rPr>
              <a:t>	</a:t>
            </a:r>
            <a:r>
              <a:rPr lang="en-US" sz="5400" b="1" u="sng" dirty="0">
                <a:solidFill>
                  <a:schemeClr val="bg1"/>
                </a:solidFill>
              </a:rPr>
              <a:t>Connecting</a:t>
            </a:r>
            <a:r>
              <a:rPr lang="en-US" sz="5400" b="1" dirty="0">
                <a:solidFill>
                  <a:schemeClr val="bg1"/>
                </a:solidFill>
              </a:rPr>
              <a:t> </a:t>
            </a:r>
            <a:r>
              <a:rPr lang="en-US" sz="5400" b="1" dirty="0">
                <a:solidFill>
                  <a:schemeClr val="tx1"/>
                </a:solidFill>
              </a:rPr>
              <a:t>Relationships</a:t>
            </a:r>
          </a:p>
          <a:p>
            <a:endParaRPr lang="en-US" sz="3600" b="1" dirty="0">
              <a:solidFill>
                <a:schemeClr val="bg1"/>
              </a:solidFill>
            </a:endParaRPr>
          </a:p>
          <a:p>
            <a:r>
              <a:rPr lang="en-US" sz="5400" b="1" dirty="0">
                <a:solidFill>
                  <a:schemeClr val="bg1"/>
                </a:solidFill>
              </a:rPr>
              <a:t>       </a:t>
            </a:r>
            <a:r>
              <a:rPr lang="en-US" sz="5400" b="1" u="sng" dirty="0">
                <a:solidFill>
                  <a:schemeClr val="bg1"/>
                </a:solidFill>
              </a:rPr>
              <a:t>Listening</a:t>
            </a:r>
            <a:r>
              <a:rPr lang="en-US" sz="5400" b="1" dirty="0">
                <a:solidFill>
                  <a:schemeClr val="bg1"/>
                </a:solidFill>
              </a:rPr>
              <a:t> </a:t>
            </a:r>
            <a:r>
              <a:rPr lang="en-US" sz="5400" b="1" dirty="0">
                <a:solidFill>
                  <a:schemeClr val="tx1"/>
                </a:solidFill>
              </a:rPr>
              <a:t>Actively</a:t>
            </a:r>
            <a:endParaRPr lang="en-US" sz="5400" b="1" u="sng" dirty="0">
              <a:solidFill>
                <a:schemeClr val="tx1"/>
              </a:solidFill>
            </a:endParaRPr>
          </a:p>
          <a:p>
            <a:endParaRPr lang="en-US" sz="3600" b="1" dirty="0">
              <a:solidFill>
                <a:schemeClr val="bg1"/>
              </a:solidFill>
            </a:endParaRPr>
          </a:p>
          <a:p>
            <a:r>
              <a:rPr lang="en-US" sz="5400" b="1" dirty="0">
                <a:solidFill>
                  <a:schemeClr val="bg1"/>
                </a:solidFill>
              </a:rPr>
              <a:t>       </a:t>
            </a:r>
            <a:r>
              <a:rPr lang="en-US" sz="5400" b="1" u="sng" dirty="0">
                <a:solidFill>
                  <a:schemeClr val="bg1"/>
                </a:solidFill>
              </a:rPr>
              <a:t>Educating</a:t>
            </a:r>
            <a:r>
              <a:rPr lang="en-US" sz="5400" b="1" dirty="0">
                <a:solidFill>
                  <a:schemeClr val="bg1"/>
                </a:solidFill>
              </a:rPr>
              <a:t> </a:t>
            </a:r>
            <a:r>
              <a:rPr lang="en-US" sz="5400" b="1" dirty="0">
                <a:solidFill>
                  <a:schemeClr val="tx1"/>
                </a:solidFill>
              </a:rPr>
              <a:t>Judiciously</a:t>
            </a:r>
            <a:r>
              <a:rPr lang="en-US" sz="5400" b="1" dirty="0">
                <a:solidFill>
                  <a:schemeClr val="bg1"/>
                </a:solidFill>
              </a:rPr>
              <a:t> </a:t>
            </a:r>
          </a:p>
          <a:p>
            <a:endParaRPr lang="en-US" sz="2800" b="1" dirty="0">
              <a:solidFill>
                <a:schemeClr val="bg1"/>
              </a:solidFill>
            </a:endParaRPr>
          </a:p>
          <a:p>
            <a:r>
              <a:rPr lang="en-US" sz="5400" b="1" dirty="0">
                <a:solidFill>
                  <a:schemeClr val="tx1"/>
                </a:solidFill>
              </a:rPr>
              <a:t>         </a:t>
            </a:r>
            <a:r>
              <a:rPr lang="en-US" sz="4000" b="1" dirty="0">
                <a:solidFill>
                  <a:schemeClr val="tx1"/>
                </a:solidFill>
              </a:rPr>
              <a:t>Leads to Building Bridges and Negotiating Closure</a:t>
            </a:r>
          </a:p>
        </p:txBody>
      </p:sp>
      <p:sp>
        <p:nvSpPr>
          <p:cNvPr id="3" name="Slide Number Placeholder 2">
            <a:extLst>
              <a:ext uri="{FF2B5EF4-FFF2-40B4-BE49-F238E27FC236}">
                <a16:creationId xmlns:a16="http://schemas.microsoft.com/office/drawing/2014/main" id="{F5743A8C-F800-45F2-8F69-3088BDD935CA}"/>
              </a:ext>
            </a:extLst>
          </p:cNvPr>
          <p:cNvSpPr>
            <a:spLocks noGrp="1"/>
          </p:cNvSpPr>
          <p:nvPr>
            <p:ph type="sldNum" sz="quarter" idx="12"/>
          </p:nvPr>
        </p:nvSpPr>
        <p:spPr/>
        <p:txBody>
          <a:bodyPr/>
          <a:lstStyle/>
          <a:p>
            <a:fld id="{73819C7E-E904-4994-83FB-52312C38CD85}" type="slidenum">
              <a:rPr lang="en-US" smtClean="0"/>
              <a:t>6</a:t>
            </a:fld>
            <a:endParaRPr lang="en-US" dirty="0"/>
          </a:p>
        </p:txBody>
      </p:sp>
      <p:sp>
        <p:nvSpPr>
          <p:cNvPr id="2" name="Footer Placeholder 1">
            <a:extLst>
              <a:ext uri="{FF2B5EF4-FFF2-40B4-BE49-F238E27FC236}">
                <a16:creationId xmlns:a16="http://schemas.microsoft.com/office/drawing/2014/main" id="{D731411C-8564-4ABA-BA51-6B7908C7B49A}"/>
              </a:ext>
            </a:extLst>
          </p:cNvPr>
          <p:cNvSpPr>
            <a:spLocks noGrp="1"/>
          </p:cNvSpPr>
          <p:nvPr>
            <p:ph type="ftr" sz="quarter" idx="11"/>
          </p:nvPr>
        </p:nvSpPr>
        <p:spPr/>
        <p:txBody>
          <a:bodyPr/>
          <a:lstStyle/>
          <a:p>
            <a:r>
              <a:rPr lang="en-US"/>
              <a:t>© 2024 Michael Gregory Consulting, LLC</a:t>
            </a:r>
          </a:p>
        </p:txBody>
      </p:sp>
    </p:spTree>
    <p:extLst>
      <p:ext uri="{BB962C8B-B14F-4D97-AF65-F5344CB8AC3E}">
        <p14:creationId xmlns:p14="http://schemas.microsoft.com/office/powerpoint/2010/main" val="3653329358"/>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Effect transition="in" filter="fade">
                                      <p:cBhvr>
                                        <p:cTn id="31" dur="1000"/>
                                        <p:tgtEl>
                                          <p:spTgt spid="4">
                                            <p:txEl>
                                              <p:pRg st="7" end="7"/>
                                            </p:txEl>
                                          </p:spTgt>
                                        </p:tgtEl>
                                      </p:cBhvr>
                                    </p:animEffect>
                                    <p:anim calcmode="lin" valueType="num">
                                      <p:cBhvr>
                                        <p:cTn id="32"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23A3E-99E6-4B6F-913D-70BF563B7E22}"/>
              </a:ext>
            </a:extLst>
          </p:cNvPr>
          <p:cNvSpPr>
            <a:spLocks noGrp="1"/>
          </p:cNvSpPr>
          <p:nvPr>
            <p:ph type="title"/>
          </p:nvPr>
        </p:nvSpPr>
        <p:spPr/>
        <p:txBody>
          <a:bodyPr/>
          <a:lstStyle/>
          <a:p>
            <a:r>
              <a:rPr lang="en-US" dirty="0"/>
              <a:t>Question 1 </a:t>
            </a:r>
          </a:p>
        </p:txBody>
      </p:sp>
      <p:sp>
        <p:nvSpPr>
          <p:cNvPr id="3" name="Content Placeholder 2">
            <a:extLst>
              <a:ext uri="{FF2B5EF4-FFF2-40B4-BE49-F238E27FC236}">
                <a16:creationId xmlns:a16="http://schemas.microsoft.com/office/drawing/2014/main" id="{F0772DD2-D57C-4775-A3D3-739B893CD7F4}"/>
              </a:ext>
            </a:extLst>
          </p:cNvPr>
          <p:cNvSpPr>
            <a:spLocks noGrp="1"/>
          </p:cNvSpPr>
          <p:nvPr>
            <p:ph idx="1"/>
          </p:nvPr>
        </p:nvSpPr>
        <p:spPr/>
        <p:txBody>
          <a:bodyPr/>
          <a:lstStyle/>
          <a:p>
            <a:pPr marL="0" indent="0">
              <a:buNone/>
            </a:pPr>
            <a:r>
              <a:rPr lang="en-US" dirty="0"/>
              <a:t>The Collaboration Effect does </a:t>
            </a:r>
            <a:r>
              <a:rPr lang="en-US" u="sng" dirty="0"/>
              <a:t>NOT</a:t>
            </a:r>
            <a:r>
              <a:rPr lang="en-US" dirty="0"/>
              <a:t> include</a:t>
            </a:r>
          </a:p>
          <a:p>
            <a:pPr marL="0" indent="0">
              <a:buNone/>
            </a:pPr>
            <a:endParaRPr lang="en-US" dirty="0"/>
          </a:p>
          <a:p>
            <a:pPr marL="0" indent="0">
              <a:buNone/>
            </a:pPr>
            <a:r>
              <a:rPr lang="en-US" dirty="0"/>
              <a:t>A. Connecting Relationships</a:t>
            </a:r>
          </a:p>
          <a:p>
            <a:pPr marL="0" indent="0">
              <a:buNone/>
            </a:pPr>
            <a:r>
              <a:rPr lang="en-US" dirty="0"/>
              <a:t>B. Listening Actively</a:t>
            </a:r>
          </a:p>
          <a:p>
            <a:pPr marL="0" indent="0">
              <a:buNone/>
            </a:pPr>
            <a:r>
              <a:rPr lang="en-US" dirty="0"/>
              <a:t>C. Educating Judiciously</a:t>
            </a:r>
          </a:p>
          <a:p>
            <a:pPr marL="0" indent="0">
              <a:buNone/>
            </a:pPr>
            <a:r>
              <a:rPr lang="en-US" dirty="0"/>
              <a:t>D. Intimidating Others</a:t>
            </a:r>
          </a:p>
        </p:txBody>
      </p:sp>
      <p:sp>
        <p:nvSpPr>
          <p:cNvPr id="4" name="Footer Placeholder 3">
            <a:extLst>
              <a:ext uri="{FF2B5EF4-FFF2-40B4-BE49-F238E27FC236}">
                <a16:creationId xmlns:a16="http://schemas.microsoft.com/office/drawing/2014/main" id="{1993855B-53E7-4570-B01A-2AA4C749C99B}"/>
              </a:ext>
            </a:extLst>
          </p:cNvPr>
          <p:cNvSpPr>
            <a:spLocks noGrp="1"/>
          </p:cNvSpPr>
          <p:nvPr>
            <p:ph type="ftr" sz="quarter" idx="11"/>
          </p:nvPr>
        </p:nvSpPr>
        <p:spPr/>
        <p:txBody>
          <a:bodyPr/>
          <a:lstStyle/>
          <a:p>
            <a:r>
              <a:rPr lang="en-US"/>
              <a:t>© 2024 Michael Gregory Consulting, LLC</a:t>
            </a:r>
          </a:p>
        </p:txBody>
      </p:sp>
      <p:sp>
        <p:nvSpPr>
          <p:cNvPr id="5" name="Slide Number Placeholder 4">
            <a:extLst>
              <a:ext uri="{FF2B5EF4-FFF2-40B4-BE49-F238E27FC236}">
                <a16:creationId xmlns:a16="http://schemas.microsoft.com/office/drawing/2014/main" id="{C319687C-DD2A-4E18-BD46-AA982FFF03FE}"/>
              </a:ext>
            </a:extLst>
          </p:cNvPr>
          <p:cNvSpPr>
            <a:spLocks noGrp="1"/>
          </p:cNvSpPr>
          <p:nvPr>
            <p:ph type="sldNum" sz="quarter" idx="12"/>
          </p:nvPr>
        </p:nvSpPr>
        <p:spPr/>
        <p:txBody>
          <a:bodyPr/>
          <a:lstStyle/>
          <a:p>
            <a:fld id="{73819C7E-E904-4994-83FB-52312C38CD85}" type="slidenum">
              <a:rPr lang="en-US" smtClean="0"/>
              <a:t>7</a:t>
            </a:fld>
            <a:endParaRPr lang="en-US"/>
          </a:p>
        </p:txBody>
      </p:sp>
    </p:spTree>
    <p:extLst>
      <p:ext uri="{BB962C8B-B14F-4D97-AF65-F5344CB8AC3E}">
        <p14:creationId xmlns:p14="http://schemas.microsoft.com/office/powerpoint/2010/main" val="626036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3C90B-1945-436B-91E1-81118FB08DEA}"/>
              </a:ext>
            </a:extLst>
          </p:cNvPr>
          <p:cNvSpPr>
            <a:spLocks noGrp="1"/>
          </p:cNvSpPr>
          <p:nvPr>
            <p:ph type="title"/>
          </p:nvPr>
        </p:nvSpPr>
        <p:spPr/>
        <p:txBody>
          <a:bodyPr/>
          <a:lstStyle/>
          <a:p>
            <a:pPr algn="ctr"/>
            <a:r>
              <a:rPr lang="en-US" dirty="0">
                <a:latin typeface="Aharoni" panose="02010803020104030203" pitchFamily="2" charset="-79"/>
                <a:cs typeface="Aharoni" panose="02010803020104030203" pitchFamily="2" charset="-79"/>
              </a:rPr>
              <a:t>Today’s Focus</a:t>
            </a:r>
          </a:p>
        </p:txBody>
      </p:sp>
      <p:sp>
        <p:nvSpPr>
          <p:cNvPr id="3" name="Content Placeholder 2">
            <a:extLst>
              <a:ext uri="{FF2B5EF4-FFF2-40B4-BE49-F238E27FC236}">
                <a16:creationId xmlns:a16="http://schemas.microsoft.com/office/drawing/2014/main" id="{22B79A35-7707-4920-8D5F-0D006329B3F2}"/>
              </a:ext>
            </a:extLst>
          </p:cNvPr>
          <p:cNvSpPr>
            <a:spLocks noGrp="1"/>
          </p:cNvSpPr>
          <p:nvPr>
            <p:ph idx="1"/>
          </p:nvPr>
        </p:nvSpPr>
        <p:spPr>
          <a:xfrm>
            <a:off x="6669740" y="1835971"/>
            <a:ext cx="4684059" cy="4351338"/>
          </a:xfrm>
        </p:spPr>
        <p:txBody>
          <a:bodyPr/>
          <a:lstStyle/>
          <a:p>
            <a:pPr marL="0" indent="0">
              <a:buNone/>
            </a:pPr>
            <a:endParaRPr lang="en-US" dirty="0"/>
          </a:p>
          <a:p>
            <a:pPr marL="0" indent="0">
              <a:buNone/>
            </a:pPr>
            <a:endParaRPr lang="en-US" dirty="0"/>
          </a:p>
          <a:p>
            <a:pPr marL="0" indent="0">
              <a:buNone/>
            </a:pPr>
            <a:r>
              <a:rPr lang="en-US" sz="4000" b="1" dirty="0"/>
              <a:t>Brief Introduction </a:t>
            </a:r>
          </a:p>
          <a:p>
            <a:pPr marL="0" indent="0">
              <a:buNone/>
            </a:pPr>
            <a:r>
              <a:rPr lang="en-US" sz="4000" b="1" dirty="0"/>
              <a:t>with an example of </a:t>
            </a:r>
          </a:p>
          <a:p>
            <a:pPr marL="0" indent="0">
              <a:buNone/>
            </a:pPr>
            <a:r>
              <a:rPr lang="en-US" sz="4000" b="1" dirty="0"/>
              <a:t>listening actively</a:t>
            </a:r>
          </a:p>
        </p:txBody>
      </p:sp>
      <p:sp>
        <p:nvSpPr>
          <p:cNvPr id="4" name="Footer Placeholder 3">
            <a:extLst>
              <a:ext uri="{FF2B5EF4-FFF2-40B4-BE49-F238E27FC236}">
                <a16:creationId xmlns:a16="http://schemas.microsoft.com/office/drawing/2014/main" id="{682F5101-B569-4D91-ACA2-22AA47FC5D43}"/>
              </a:ext>
            </a:extLst>
          </p:cNvPr>
          <p:cNvSpPr>
            <a:spLocks noGrp="1"/>
          </p:cNvSpPr>
          <p:nvPr>
            <p:ph type="ftr" sz="quarter" idx="11"/>
          </p:nvPr>
        </p:nvSpPr>
        <p:spPr/>
        <p:txBody>
          <a:bodyPr/>
          <a:lstStyle/>
          <a:p>
            <a:r>
              <a:rPr lang="en-US"/>
              <a:t>© 2024 Michael Gregory Consulting, LLC</a:t>
            </a:r>
          </a:p>
        </p:txBody>
      </p:sp>
      <p:pic>
        <p:nvPicPr>
          <p:cNvPr id="6" name="Picture 5">
            <a:extLst>
              <a:ext uri="{FF2B5EF4-FFF2-40B4-BE49-F238E27FC236}">
                <a16:creationId xmlns:a16="http://schemas.microsoft.com/office/drawing/2014/main" id="{97A4FDB6-A801-4FB4-914F-E27593B93E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589" y="1835971"/>
            <a:ext cx="5995999" cy="3991087"/>
          </a:xfrm>
          <a:prstGeom prst="rect">
            <a:avLst/>
          </a:prstGeom>
        </p:spPr>
      </p:pic>
      <p:sp>
        <p:nvSpPr>
          <p:cNvPr id="5" name="Slide Number Placeholder 4">
            <a:extLst>
              <a:ext uri="{FF2B5EF4-FFF2-40B4-BE49-F238E27FC236}">
                <a16:creationId xmlns:a16="http://schemas.microsoft.com/office/drawing/2014/main" id="{780150E4-4949-4547-9A20-B4CD1C30EA06}"/>
              </a:ext>
            </a:extLst>
          </p:cNvPr>
          <p:cNvSpPr>
            <a:spLocks noGrp="1"/>
          </p:cNvSpPr>
          <p:nvPr>
            <p:ph type="sldNum" sz="quarter" idx="12"/>
          </p:nvPr>
        </p:nvSpPr>
        <p:spPr/>
        <p:txBody>
          <a:bodyPr/>
          <a:lstStyle/>
          <a:p>
            <a:fld id="{73819C7E-E904-4994-83FB-52312C38CD85}" type="slidenum">
              <a:rPr lang="en-US" smtClean="0"/>
              <a:t>8</a:t>
            </a:fld>
            <a:endParaRPr lang="en-US"/>
          </a:p>
        </p:txBody>
      </p:sp>
    </p:spTree>
    <p:extLst>
      <p:ext uri="{BB962C8B-B14F-4D97-AF65-F5344CB8AC3E}">
        <p14:creationId xmlns:p14="http://schemas.microsoft.com/office/powerpoint/2010/main" val="3776786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004429" cy="6752491"/>
          </a:xfrm>
          <a:prstGeom prst="rect">
            <a:avLst/>
          </a:prstGeom>
        </p:spPr>
      </p:pic>
      <p:sp>
        <p:nvSpPr>
          <p:cNvPr id="2" name="Title 1"/>
          <p:cNvSpPr>
            <a:spLocks noGrp="1"/>
          </p:cNvSpPr>
          <p:nvPr>
            <p:ph type="title"/>
          </p:nvPr>
        </p:nvSpPr>
        <p:spPr/>
        <p:txBody>
          <a:bodyPr>
            <a:normAutofit/>
          </a:bodyPr>
          <a:lstStyle/>
          <a:p>
            <a:r>
              <a:rPr lang="en-US" dirty="0">
                <a:solidFill>
                  <a:schemeClr val="bg1"/>
                </a:solidFill>
                <a:latin typeface="Aharoni" panose="02010803020104030203" pitchFamily="2" charset="-79"/>
                <a:cs typeface="Aharoni" panose="02010803020104030203" pitchFamily="2" charset="-79"/>
              </a:rPr>
              <a:t>Collaboration</a:t>
            </a:r>
            <a:r>
              <a:rPr lang="en-US" dirty="0">
                <a:latin typeface="Aharoni" panose="02010803020104030203" pitchFamily="2" charset="-79"/>
                <a:cs typeface="Aharoni" panose="02010803020104030203" pitchFamily="2" charset="-79"/>
              </a:rPr>
              <a:t> </a:t>
            </a:r>
          </a:p>
        </p:txBody>
      </p:sp>
      <p:sp>
        <p:nvSpPr>
          <p:cNvPr id="3" name="Content Placeholder 2"/>
          <p:cNvSpPr>
            <a:spLocks noGrp="1"/>
          </p:cNvSpPr>
          <p:nvPr>
            <p:ph idx="1"/>
          </p:nvPr>
        </p:nvSpPr>
        <p:spPr>
          <a:xfrm>
            <a:off x="8862646" y="1690687"/>
            <a:ext cx="3141783" cy="4486275"/>
          </a:xfrm>
        </p:spPr>
        <p:txBody>
          <a:bodyPr/>
          <a:lstStyle/>
          <a:p>
            <a:r>
              <a:rPr lang="en-US" b="1" dirty="0">
                <a:solidFill>
                  <a:schemeClr val="bg1">
                    <a:lumMod val="95000"/>
                  </a:schemeClr>
                </a:solidFill>
                <a:latin typeface="Aharoni" panose="02010803020104030203" pitchFamily="2" charset="-79"/>
                <a:cs typeface="Aharoni" panose="02010803020104030203" pitchFamily="2" charset="-79"/>
              </a:rPr>
              <a:t>the action of working with someone to produce or create        something</a:t>
            </a:r>
          </a:p>
          <a:p>
            <a:endParaRPr lang="en-US" dirty="0"/>
          </a:p>
        </p:txBody>
      </p:sp>
      <p:sp>
        <p:nvSpPr>
          <p:cNvPr id="5" name="Footer Placeholder 4"/>
          <p:cNvSpPr>
            <a:spLocks noGrp="1"/>
          </p:cNvSpPr>
          <p:nvPr>
            <p:ph type="ftr" sz="quarter" idx="11"/>
          </p:nvPr>
        </p:nvSpPr>
        <p:spPr/>
        <p:txBody>
          <a:bodyPr/>
          <a:lstStyle/>
          <a:p>
            <a:r>
              <a:rPr lang="en-US"/>
              <a:t>© 2024 Michael Gregory Consulting, LLC</a:t>
            </a:r>
          </a:p>
        </p:txBody>
      </p:sp>
      <p:sp>
        <p:nvSpPr>
          <p:cNvPr id="6" name="Slide Number Placeholder 5">
            <a:extLst>
              <a:ext uri="{FF2B5EF4-FFF2-40B4-BE49-F238E27FC236}">
                <a16:creationId xmlns:a16="http://schemas.microsoft.com/office/drawing/2014/main" id="{3B216CBD-774B-4A01-8803-73F3714E70BE}"/>
              </a:ext>
            </a:extLst>
          </p:cNvPr>
          <p:cNvSpPr>
            <a:spLocks noGrp="1"/>
          </p:cNvSpPr>
          <p:nvPr>
            <p:ph type="sldNum" sz="quarter" idx="12"/>
          </p:nvPr>
        </p:nvSpPr>
        <p:spPr/>
        <p:txBody>
          <a:bodyPr/>
          <a:lstStyle/>
          <a:p>
            <a:fld id="{73819C7E-E904-4994-83FB-52312C38CD85}" type="slidenum">
              <a:rPr lang="en-US" smtClean="0"/>
              <a:t>9</a:t>
            </a:fld>
            <a:endParaRPr lang="en-US"/>
          </a:p>
        </p:txBody>
      </p:sp>
    </p:spTree>
    <p:extLst>
      <p:ext uri="{BB962C8B-B14F-4D97-AF65-F5344CB8AC3E}">
        <p14:creationId xmlns:p14="http://schemas.microsoft.com/office/powerpoint/2010/main" val="6905682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9676</TotalTime>
  <Words>1612</Words>
  <Application>Microsoft Office PowerPoint</Application>
  <PresentationFormat>Widescreen</PresentationFormat>
  <Paragraphs>382</Paragraphs>
  <Slides>43</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Aharoni</vt:lpstr>
      <vt:lpstr>Arial</vt:lpstr>
      <vt:lpstr>Arial Black</vt:lpstr>
      <vt:lpstr>Calibri</vt:lpstr>
      <vt:lpstr>Calibri Light</vt:lpstr>
      <vt:lpstr>Lato</vt:lpstr>
      <vt:lpstr>Wingdings</vt:lpstr>
      <vt:lpstr>Office Theme</vt:lpstr>
      <vt:lpstr>How to Handle Uncomfortable Situations Effectively</vt:lpstr>
      <vt:lpstr>Big Picture</vt:lpstr>
      <vt:lpstr> </vt:lpstr>
      <vt:lpstr> </vt:lpstr>
      <vt:lpstr>It’s not about me It’s all about we It starts with me</vt:lpstr>
      <vt:lpstr>PowerPoint Presentation</vt:lpstr>
      <vt:lpstr>Question 1 </vt:lpstr>
      <vt:lpstr>Today’s Focus</vt:lpstr>
      <vt:lpstr>Collaboration </vt:lpstr>
      <vt:lpstr>Collaboration</vt:lpstr>
      <vt:lpstr>Thanks, Neuroscience!</vt:lpstr>
      <vt:lpstr>The Brain is Out to Protect Us</vt:lpstr>
      <vt:lpstr>Question 2 </vt:lpstr>
      <vt:lpstr>Connections in the Brain</vt:lpstr>
      <vt:lpstr>What Can You Do to Help Your Brain?</vt:lpstr>
      <vt:lpstr>Working with Others</vt:lpstr>
      <vt:lpstr>Nervous System, Amygdala, and Prefrontal Cortex</vt:lpstr>
      <vt:lpstr>PowerPoint Presentation</vt:lpstr>
      <vt:lpstr>You Can’t Push a Rope; You Can Only Pull a Rope</vt:lpstr>
      <vt:lpstr>    Escalation</vt:lpstr>
      <vt:lpstr>Neuroplasticity – Ability to Change</vt:lpstr>
      <vt:lpstr>Emotions</vt:lpstr>
      <vt:lpstr>PowerPoint Presentation</vt:lpstr>
      <vt:lpstr>PowerPoint Presentation</vt:lpstr>
      <vt:lpstr>Communication</vt:lpstr>
      <vt:lpstr>Question 3</vt:lpstr>
      <vt:lpstr>Listening Actively…</vt:lpstr>
      <vt:lpstr>Listening Exercise</vt:lpstr>
      <vt:lpstr>Practical Advice for All Leaders</vt:lpstr>
      <vt:lpstr>Lead with Compassion Listen with Empathy</vt:lpstr>
      <vt:lpstr>Question 4</vt:lpstr>
      <vt:lpstr>PowerPoint Presentation</vt:lpstr>
      <vt:lpstr>PowerPoint Presentation</vt:lpstr>
      <vt:lpstr>PowerPoint Presentation</vt:lpstr>
      <vt:lpstr>PowerPoint Presentation</vt:lpstr>
      <vt:lpstr>PowerPoint Presentation</vt:lpstr>
      <vt:lpstr>Three Part Process  to Get What You Want</vt:lpstr>
      <vt:lpstr>Yale University’s Most Popular Class – Happiness - Neuroscience</vt:lpstr>
      <vt:lpstr>Reduce the Stress Response in Yourself and Others</vt:lpstr>
      <vt:lpstr>It’s not about me It’s all about we It starts with me</vt:lpstr>
      <vt:lpstr>Big Picture</vt:lpstr>
      <vt:lpstr>Go Over the Participants Summary</vt:lpstr>
      <vt:lpstr>How to Handle Uncomfortable Situations Effectively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Peaceful Resolutions</dc:title>
  <dc:subject/>
  <dc:creator>Mike</dc:creator>
  <cp:keywords/>
  <dc:description/>
  <cp:lastModifiedBy>Margaret Geyer</cp:lastModifiedBy>
  <cp:revision>273</cp:revision>
  <cp:lastPrinted>2024-08-22T20:22:26Z</cp:lastPrinted>
  <dcterms:created xsi:type="dcterms:W3CDTF">2017-01-28T15:26:49Z</dcterms:created>
  <dcterms:modified xsi:type="dcterms:W3CDTF">2024-10-21T12:58:37Z</dcterms:modified>
  <cp:category/>
</cp:coreProperties>
</file>