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4"/>
  </p:notesMasterIdLst>
  <p:sldIdLst>
    <p:sldId id="340" r:id="rId2"/>
    <p:sldId id="327" r:id="rId3"/>
    <p:sldId id="328" r:id="rId4"/>
    <p:sldId id="329" r:id="rId5"/>
    <p:sldId id="257" r:id="rId6"/>
    <p:sldId id="258" r:id="rId7"/>
    <p:sldId id="260" r:id="rId8"/>
    <p:sldId id="263" r:id="rId9"/>
    <p:sldId id="264" r:id="rId10"/>
    <p:sldId id="267" r:id="rId11"/>
    <p:sldId id="332" r:id="rId12"/>
    <p:sldId id="269" r:id="rId13"/>
    <p:sldId id="272" r:id="rId14"/>
    <p:sldId id="359" r:id="rId15"/>
    <p:sldId id="362" r:id="rId16"/>
    <p:sldId id="341" r:id="rId17"/>
    <p:sldId id="343" r:id="rId18"/>
    <p:sldId id="345" r:id="rId19"/>
    <p:sldId id="274" r:id="rId20"/>
    <p:sldId id="282" r:id="rId21"/>
    <p:sldId id="283" r:id="rId22"/>
    <p:sldId id="284" r:id="rId23"/>
    <p:sldId id="293" r:id="rId24"/>
    <p:sldId id="289" r:id="rId25"/>
    <p:sldId id="291" r:id="rId26"/>
    <p:sldId id="292" r:id="rId27"/>
    <p:sldId id="364" r:id="rId28"/>
    <p:sldId id="366" r:id="rId29"/>
    <p:sldId id="368" r:id="rId30"/>
    <p:sldId id="370" r:id="rId31"/>
    <p:sldId id="372" r:id="rId32"/>
    <p:sldId id="3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6183D-DB05-4361-BCA6-C749ECB99D9A}" type="datetimeFigureOut">
              <a:rPr lang="en-US" smtClean="0"/>
              <a:t>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4458C-FC0E-415F-A368-E455437DECB8}" type="slidenum">
              <a:rPr lang="en-US" smtClean="0"/>
              <a:t>‹#›</a:t>
            </a:fld>
            <a:endParaRPr lang="en-US"/>
          </a:p>
        </p:txBody>
      </p:sp>
    </p:spTree>
    <p:extLst>
      <p:ext uri="{BB962C8B-B14F-4D97-AF65-F5344CB8AC3E}">
        <p14:creationId xmlns:p14="http://schemas.microsoft.com/office/powerpoint/2010/main" val="52212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also be a recorded message advising that you are being sued by the IRS. Also someone files under your name before you file and obtains your refund.</a:t>
            </a:r>
          </a:p>
        </p:txBody>
      </p:sp>
      <p:sp>
        <p:nvSpPr>
          <p:cNvPr id="4" name="Slide Number Placeholder 3"/>
          <p:cNvSpPr>
            <a:spLocks noGrp="1"/>
          </p:cNvSpPr>
          <p:nvPr>
            <p:ph type="sldNum" sz="quarter" idx="10"/>
          </p:nvPr>
        </p:nvSpPr>
        <p:spPr/>
        <p:txBody>
          <a:bodyPr/>
          <a:lstStyle/>
          <a:p>
            <a:fld id="{FD74458C-FC0E-415F-A368-E455437DECB8}" type="slidenum">
              <a:rPr lang="en-US" smtClean="0"/>
              <a:t>5</a:t>
            </a:fld>
            <a:endParaRPr lang="en-US"/>
          </a:p>
        </p:txBody>
      </p:sp>
    </p:spTree>
    <p:extLst>
      <p:ext uri="{BB962C8B-B14F-4D97-AF65-F5344CB8AC3E}">
        <p14:creationId xmlns:p14="http://schemas.microsoft.com/office/powerpoint/2010/main" val="177005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either be soft spoken or pushy and rude.</a:t>
            </a:r>
          </a:p>
        </p:txBody>
      </p:sp>
      <p:sp>
        <p:nvSpPr>
          <p:cNvPr id="4" name="Slide Number Placeholder 3"/>
          <p:cNvSpPr>
            <a:spLocks noGrp="1"/>
          </p:cNvSpPr>
          <p:nvPr>
            <p:ph type="sldNum" sz="quarter" idx="10"/>
          </p:nvPr>
        </p:nvSpPr>
        <p:spPr/>
        <p:txBody>
          <a:bodyPr/>
          <a:lstStyle/>
          <a:p>
            <a:fld id="{FD74458C-FC0E-415F-A368-E455437DECB8}" type="slidenum">
              <a:rPr lang="en-US" smtClean="0"/>
              <a:t>19</a:t>
            </a:fld>
            <a:endParaRPr lang="en-US"/>
          </a:p>
        </p:txBody>
      </p:sp>
    </p:spTree>
    <p:extLst>
      <p:ext uri="{BB962C8B-B14F-4D97-AF65-F5344CB8AC3E}">
        <p14:creationId xmlns:p14="http://schemas.microsoft.com/office/powerpoint/2010/main" val="261644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Heartbreaking! Done by people the victim depends on and loves.</a:t>
            </a:r>
          </a:p>
        </p:txBody>
      </p:sp>
      <p:sp>
        <p:nvSpPr>
          <p:cNvPr id="4" name="Slide Number Placeholder 3"/>
          <p:cNvSpPr>
            <a:spLocks noGrp="1"/>
          </p:cNvSpPr>
          <p:nvPr>
            <p:ph type="sldNum" sz="quarter" idx="10"/>
          </p:nvPr>
        </p:nvSpPr>
        <p:spPr/>
        <p:txBody>
          <a:bodyPr/>
          <a:lstStyle/>
          <a:p>
            <a:fld id="{FD74458C-FC0E-415F-A368-E455437DECB8}" type="slidenum">
              <a:rPr lang="en-US" smtClean="0"/>
              <a:t>20</a:t>
            </a:fld>
            <a:endParaRPr lang="en-US"/>
          </a:p>
        </p:txBody>
      </p:sp>
    </p:spTree>
    <p:extLst>
      <p:ext uri="{BB962C8B-B14F-4D97-AF65-F5344CB8AC3E}">
        <p14:creationId xmlns:p14="http://schemas.microsoft.com/office/powerpoint/2010/main" val="191296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Steals personal belongings, vehicles and real estate.</a:t>
            </a:r>
          </a:p>
        </p:txBody>
      </p:sp>
      <p:sp>
        <p:nvSpPr>
          <p:cNvPr id="4" name="Slide Number Placeholder 3"/>
          <p:cNvSpPr>
            <a:spLocks noGrp="1"/>
          </p:cNvSpPr>
          <p:nvPr>
            <p:ph type="sldNum" sz="quarter" idx="10"/>
          </p:nvPr>
        </p:nvSpPr>
        <p:spPr/>
        <p:txBody>
          <a:bodyPr/>
          <a:lstStyle/>
          <a:p>
            <a:fld id="{FD74458C-FC0E-415F-A368-E455437DECB8}" type="slidenum">
              <a:rPr lang="en-US" smtClean="0"/>
              <a:t>22</a:t>
            </a:fld>
            <a:endParaRPr lang="en-US"/>
          </a:p>
        </p:txBody>
      </p:sp>
    </p:spTree>
    <p:extLst>
      <p:ext uri="{BB962C8B-B14F-4D97-AF65-F5344CB8AC3E}">
        <p14:creationId xmlns:p14="http://schemas.microsoft.com/office/powerpoint/2010/main" val="377628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May</a:t>
            </a:r>
            <a:r>
              <a:rPr lang="en-US" altLang="en-US" baseline="0" dirty="0" smtClean="0"/>
              <a:t> 2015</a:t>
            </a:r>
          </a:p>
          <a:p>
            <a:pPr eaLnBrk="1" hangingPunct="1">
              <a:spcBef>
                <a:spcPct val="0"/>
              </a:spcBef>
            </a:pPr>
            <a:r>
              <a:rPr lang="en-US" altLang="en-US" dirty="0" smtClean="0"/>
              <a:t>Adult – 18 </a:t>
            </a:r>
            <a:r>
              <a:rPr lang="en-US" altLang="en-US" dirty="0" err="1" smtClean="0"/>
              <a:t>yrs</a:t>
            </a:r>
            <a:r>
              <a:rPr lang="en-US" altLang="en-US" dirty="0" smtClean="0"/>
              <a:t> of age and older</a:t>
            </a:r>
          </a:p>
          <a:p>
            <a:pPr eaLnBrk="1" hangingPunct="1">
              <a:spcBef>
                <a:spcPct val="0"/>
              </a:spcBef>
            </a:pPr>
            <a:r>
              <a:rPr lang="en-US" altLang="en-US" dirty="0" smtClean="0"/>
              <a:t>Partners: Prosecuting Attorney,</a:t>
            </a:r>
            <a:r>
              <a:rPr lang="en-US" altLang="en-US" baseline="0" dirty="0" smtClean="0"/>
              <a:t> </a:t>
            </a:r>
            <a:r>
              <a:rPr lang="en-US" altLang="en-US" dirty="0" smtClean="0"/>
              <a:t>Midland Police and Sheriff,</a:t>
            </a:r>
            <a:r>
              <a:rPr lang="en-US" altLang="en-US" baseline="0" dirty="0" smtClean="0"/>
              <a:t> </a:t>
            </a:r>
            <a:r>
              <a:rPr lang="en-US" altLang="en-US" dirty="0" smtClean="0"/>
              <a:t>Public</a:t>
            </a:r>
            <a:r>
              <a:rPr lang="en-US" altLang="en-US" baseline="0" dirty="0" smtClean="0"/>
              <a:t> Guardian, DHHS, CMH, local Physician, Financial Institution, Veteran’s, </a:t>
            </a:r>
            <a:r>
              <a:rPr lang="en-US" altLang="en-US" baseline="0" dirty="0" err="1" smtClean="0"/>
              <a:t>Shelterhouse</a:t>
            </a:r>
            <a:r>
              <a:rPr lang="en-US" altLang="en-US" baseline="0" dirty="0" smtClean="0"/>
              <a:t>, Health </a:t>
            </a:r>
            <a:r>
              <a:rPr lang="en-US" altLang="en-US" baseline="0" dirty="0" err="1" smtClean="0"/>
              <a:t>Dept</a:t>
            </a:r>
            <a:endParaRPr lang="en-US" altLang="en-US" baseline="0" dirty="0" smtClean="0"/>
          </a:p>
          <a:p>
            <a:pPr eaLnBrk="1" hangingPunct="1">
              <a:spcBef>
                <a:spcPct val="0"/>
              </a:spcBef>
            </a:pPr>
            <a:r>
              <a:rPr lang="en-US" altLang="en-US" baseline="0" dirty="0" smtClean="0"/>
              <a:t>Case review will involve those actually working with vulnerable adults</a:t>
            </a:r>
          </a:p>
          <a:p>
            <a:pPr eaLnBrk="1" hangingPunct="1">
              <a:spcBef>
                <a:spcPct val="0"/>
              </a:spcBef>
            </a:pPr>
            <a:r>
              <a:rPr lang="en-US" altLang="en-US" baseline="0" dirty="0" smtClean="0"/>
              <a:t>Education that is already done by police department	</a:t>
            </a:r>
          </a:p>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2559C-D8C7-4071-B538-1EE75ABD87A6}" type="slidenum">
              <a:rPr lang="en-US" altLang="en-US" smtClean="0">
                <a:latin typeface="Arial" charset="0"/>
                <a:ea typeface="SimSun" pitchFamily="2" charset="-122"/>
              </a:rPr>
              <a:pPr/>
              <a:t>27</a:t>
            </a:fld>
            <a:endParaRPr lang="en-US" altLang="en-US" smtClean="0">
              <a:latin typeface="Arial" charset="0"/>
              <a:ea typeface="SimSun" pitchFamily="2" charset="-122"/>
            </a:endParaRPr>
          </a:p>
        </p:txBody>
      </p:sp>
    </p:spTree>
    <p:extLst>
      <p:ext uri="{BB962C8B-B14F-4D97-AF65-F5344CB8AC3E}">
        <p14:creationId xmlns:p14="http://schemas.microsoft.com/office/powerpoint/2010/main" val="180115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May</a:t>
            </a:r>
            <a:r>
              <a:rPr lang="en-US" altLang="en-US" baseline="0" dirty="0" smtClean="0"/>
              <a:t> 2015</a:t>
            </a:r>
          </a:p>
          <a:p>
            <a:pPr eaLnBrk="1" hangingPunct="1">
              <a:spcBef>
                <a:spcPct val="0"/>
              </a:spcBef>
            </a:pPr>
            <a:r>
              <a:rPr lang="en-US" altLang="en-US" dirty="0" smtClean="0"/>
              <a:t>Adult – 18 </a:t>
            </a:r>
            <a:r>
              <a:rPr lang="en-US" altLang="en-US" dirty="0" err="1" smtClean="0"/>
              <a:t>yrs</a:t>
            </a:r>
            <a:r>
              <a:rPr lang="en-US" altLang="en-US" dirty="0" smtClean="0"/>
              <a:t> of age and older</a:t>
            </a:r>
          </a:p>
          <a:p>
            <a:pPr eaLnBrk="1" hangingPunct="1">
              <a:spcBef>
                <a:spcPct val="0"/>
              </a:spcBef>
            </a:pPr>
            <a:r>
              <a:rPr lang="en-US" altLang="en-US" dirty="0" smtClean="0"/>
              <a:t>Partners: Prosecuting Attorney,</a:t>
            </a:r>
            <a:r>
              <a:rPr lang="en-US" altLang="en-US" baseline="0" dirty="0" smtClean="0"/>
              <a:t> </a:t>
            </a:r>
            <a:r>
              <a:rPr lang="en-US" altLang="en-US" dirty="0" smtClean="0"/>
              <a:t>Midland Police and Sheriff,</a:t>
            </a:r>
            <a:r>
              <a:rPr lang="en-US" altLang="en-US" baseline="0" dirty="0" smtClean="0"/>
              <a:t> </a:t>
            </a:r>
            <a:r>
              <a:rPr lang="en-US" altLang="en-US" dirty="0" smtClean="0"/>
              <a:t>Public</a:t>
            </a:r>
            <a:r>
              <a:rPr lang="en-US" altLang="en-US" baseline="0" dirty="0" smtClean="0"/>
              <a:t> Guardian, DHHS, CMH, local Physician, Financial Institution, Veteran’s, </a:t>
            </a:r>
            <a:r>
              <a:rPr lang="en-US" altLang="en-US" baseline="0" dirty="0" err="1" smtClean="0"/>
              <a:t>Shelterhouse</a:t>
            </a:r>
            <a:r>
              <a:rPr lang="en-US" altLang="en-US" baseline="0" dirty="0" smtClean="0"/>
              <a:t>, Health </a:t>
            </a:r>
            <a:r>
              <a:rPr lang="en-US" altLang="en-US" baseline="0" dirty="0" err="1" smtClean="0"/>
              <a:t>Dept</a:t>
            </a:r>
            <a:endParaRPr lang="en-US" altLang="en-US" baseline="0" dirty="0" smtClean="0"/>
          </a:p>
          <a:p>
            <a:pPr eaLnBrk="1" hangingPunct="1">
              <a:spcBef>
                <a:spcPct val="0"/>
              </a:spcBef>
            </a:pPr>
            <a:r>
              <a:rPr lang="en-US" altLang="en-US" baseline="0" dirty="0" smtClean="0"/>
              <a:t>Case review will involve those actually working with vulnerable adults</a:t>
            </a:r>
          </a:p>
          <a:p>
            <a:pPr eaLnBrk="1" hangingPunct="1">
              <a:spcBef>
                <a:spcPct val="0"/>
              </a:spcBef>
            </a:pPr>
            <a:r>
              <a:rPr lang="en-US" altLang="en-US" baseline="0" dirty="0" smtClean="0"/>
              <a:t>Education that is already done by police department	</a:t>
            </a:r>
          </a:p>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2559C-D8C7-4071-B538-1EE75ABD87A6}" type="slidenum">
              <a:rPr lang="en-US" altLang="en-US" smtClean="0">
                <a:latin typeface="Arial" charset="0"/>
                <a:ea typeface="SimSun" pitchFamily="2" charset="-122"/>
              </a:rPr>
              <a:pPr/>
              <a:t>28</a:t>
            </a:fld>
            <a:endParaRPr lang="en-US" altLang="en-US" smtClean="0">
              <a:latin typeface="Arial" charset="0"/>
              <a:ea typeface="SimSun" pitchFamily="2" charset="-122"/>
            </a:endParaRPr>
          </a:p>
        </p:txBody>
      </p:sp>
    </p:spTree>
    <p:extLst>
      <p:ext uri="{BB962C8B-B14F-4D97-AF65-F5344CB8AC3E}">
        <p14:creationId xmlns:p14="http://schemas.microsoft.com/office/powerpoint/2010/main" val="427020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2559C-D8C7-4071-B538-1EE75ABD87A6}" type="slidenum">
              <a:rPr lang="en-US" altLang="en-US" smtClean="0">
                <a:latin typeface="Arial" charset="0"/>
                <a:ea typeface="SimSun" pitchFamily="2" charset="-122"/>
              </a:rPr>
              <a:pPr/>
              <a:t>29</a:t>
            </a:fld>
            <a:endParaRPr lang="en-US" altLang="en-US" smtClean="0">
              <a:latin typeface="Arial" charset="0"/>
              <a:ea typeface="SimSun" pitchFamily="2" charset="-122"/>
            </a:endParaRPr>
          </a:p>
        </p:txBody>
      </p:sp>
    </p:spTree>
    <p:extLst>
      <p:ext uri="{BB962C8B-B14F-4D97-AF65-F5344CB8AC3E}">
        <p14:creationId xmlns:p14="http://schemas.microsoft.com/office/powerpoint/2010/main" val="1320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2559C-D8C7-4071-B538-1EE75ABD87A6}" type="slidenum">
              <a:rPr lang="en-US" altLang="en-US" smtClean="0">
                <a:latin typeface="Arial" charset="0"/>
                <a:ea typeface="SimSun" pitchFamily="2" charset="-122"/>
              </a:rPr>
              <a:pPr/>
              <a:t>30</a:t>
            </a:fld>
            <a:endParaRPr lang="en-US" altLang="en-US" smtClean="0">
              <a:latin typeface="Arial" charset="0"/>
              <a:ea typeface="SimSun" pitchFamily="2" charset="-122"/>
            </a:endParaRPr>
          </a:p>
        </p:txBody>
      </p:sp>
    </p:spTree>
    <p:extLst>
      <p:ext uri="{BB962C8B-B14F-4D97-AF65-F5344CB8AC3E}">
        <p14:creationId xmlns:p14="http://schemas.microsoft.com/office/powerpoint/2010/main" val="42191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0140298-046A-4925-9FE6-693EE7BD49B3}" type="datetimeFigureOut">
              <a:rPr lang="en-US" smtClean="0"/>
              <a:t>1/6/2019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91D76A-CA98-4C1B-B85B-10B8B7E836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140298-046A-4925-9FE6-693EE7BD49B3}"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1D76A-CA98-4C1B-B85B-10B8B7E836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140298-046A-4925-9FE6-693EE7BD49B3}"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1D76A-CA98-4C1B-B85B-10B8B7E836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140298-046A-4925-9FE6-693EE7BD49B3}"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1D76A-CA98-4C1B-B85B-10B8B7E836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0140298-046A-4925-9FE6-693EE7BD49B3}"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1D76A-CA98-4C1B-B85B-10B8B7E836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140298-046A-4925-9FE6-693EE7BD49B3}"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1D76A-CA98-4C1B-B85B-10B8B7E836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0140298-046A-4925-9FE6-693EE7BD49B3}" type="datetimeFigureOut">
              <a:rPr lang="en-US" smtClean="0"/>
              <a:t>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1D76A-CA98-4C1B-B85B-10B8B7E836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0140298-046A-4925-9FE6-693EE7BD49B3}" type="datetimeFigureOut">
              <a:rPr lang="en-US" smtClean="0"/>
              <a:t>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1D76A-CA98-4C1B-B85B-10B8B7E836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40298-046A-4925-9FE6-693EE7BD49B3}" type="datetimeFigureOut">
              <a:rPr lang="en-US" smtClean="0"/>
              <a:t>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1D76A-CA98-4C1B-B85B-10B8B7E836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140298-046A-4925-9FE6-693EE7BD49B3}"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1D76A-CA98-4C1B-B85B-10B8B7E836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0140298-046A-4925-9FE6-693EE7BD49B3}"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291D76A-CA98-4C1B-B85B-10B8B7E8364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140298-046A-4925-9FE6-693EE7BD49B3}" type="datetimeFigureOut">
              <a:rPr lang="en-US" smtClean="0"/>
              <a:t>1/6/2019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291D76A-CA98-4C1B-B85B-10B8B7E8364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tc.gov/" TargetMode="External"/><Relationship Id="rId2" Type="http://schemas.openxmlformats.org/officeDocument/2006/relationships/hyperlink" Target="http://www.bbb.org/" TargetMode="External"/><Relationship Id="rId1" Type="http://schemas.openxmlformats.org/officeDocument/2006/relationships/slideLayout" Target="../slideLayouts/slideLayout2.xml"/><Relationship Id="rId6" Type="http://schemas.openxmlformats.org/officeDocument/2006/relationships/hyperlink" Target="http://www.michigan.gov/ag" TargetMode="External"/><Relationship Id="rId5" Type="http://schemas.openxmlformats.org/officeDocument/2006/relationships/hyperlink" Target="http://www.michigan.gov/lara" TargetMode="External"/><Relationship Id="rId4" Type="http://schemas.openxmlformats.org/officeDocument/2006/relationships/hyperlink" Target="http://www.annualcreditreport.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Vulnerable adult definition</a:t>
            </a:r>
            <a:br>
              <a:rPr lang="en-US" dirty="0"/>
            </a:br>
            <a:r>
              <a:rPr lang="en-US" dirty="0"/>
              <a:t>MCL 750.145m</a:t>
            </a:r>
          </a:p>
        </p:txBody>
      </p:sp>
      <p:sp>
        <p:nvSpPr>
          <p:cNvPr id="3" name="Content Placeholder 2"/>
          <p:cNvSpPr>
            <a:spLocks noGrp="1"/>
          </p:cNvSpPr>
          <p:nvPr>
            <p:ph idx="1"/>
          </p:nvPr>
        </p:nvSpPr>
        <p:spPr/>
        <p:txBody>
          <a:bodyPr>
            <a:normAutofit/>
          </a:bodyPr>
          <a:lstStyle/>
          <a:p>
            <a:r>
              <a:rPr lang="en-US" dirty="0"/>
              <a:t>(u) “Vulnerable adult” means 1 or more of the following:</a:t>
            </a:r>
          </a:p>
          <a:p>
            <a:r>
              <a:rPr lang="en-US" dirty="0"/>
              <a:t>(</a:t>
            </a:r>
            <a:r>
              <a:rPr lang="en-US" dirty="0" err="1"/>
              <a:t>i</a:t>
            </a:r>
            <a:r>
              <a:rPr lang="en-US" dirty="0"/>
              <a:t>) An individual age 18 or over who, because of age, developmental disability, mental illness, or physical disability requires supervision or personal care or lacks the personal and social skills required to live independently.</a:t>
            </a:r>
          </a:p>
          <a:p>
            <a:r>
              <a:rPr lang="en-US" dirty="0"/>
              <a:t>(ii) An adult as defined in section 3(1)(b) of the adult foster care facility licensing act, MCL 400.703.</a:t>
            </a:r>
          </a:p>
          <a:p>
            <a:endParaRPr lang="en-US" dirty="0"/>
          </a:p>
        </p:txBody>
      </p:sp>
    </p:spTree>
    <p:extLst>
      <p:ext uri="{BB962C8B-B14F-4D97-AF65-F5344CB8AC3E}">
        <p14:creationId xmlns:p14="http://schemas.microsoft.com/office/powerpoint/2010/main" val="23439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HEALTHCARE/HEALTH INSURANCE FRAUD SCAM</a:t>
            </a:r>
          </a:p>
        </p:txBody>
      </p:sp>
      <p:sp>
        <p:nvSpPr>
          <p:cNvPr id="3" name="Content Placeholder 2"/>
          <p:cNvSpPr>
            <a:spLocks noGrp="1"/>
          </p:cNvSpPr>
          <p:nvPr>
            <p:ph idx="1"/>
          </p:nvPr>
        </p:nvSpPr>
        <p:spPr/>
        <p:txBody>
          <a:bodyPr>
            <a:normAutofit/>
          </a:bodyPr>
          <a:lstStyle/>
          <a:p>
            <a:r>
              <a:rPr lang="en-US" dirty="0"/>
              <a:t>Medical Equipment Fraud: Equipment manufacturers offer free products to individuals. Insurers are then charged for products that were not needed and/or may not have been delivered</a:t>
            </a:r>
          </a:p>
          <a:p>
            <a:r>
              <a:rPr lang="en-US" dirty="0"/>
              <a:t>“Rolling Lab” Schemes: Unnecessary and sometimes fake tests are given to individuals at health clubs, retirement homes, or shopping malls and billed to insurance companies or Medicare</a:t>
            </a:r>
          </a:p>
          <a:p>
            <a:endParaRPr lang="en-US" dirty="0"/>
          </a:p>
        </p:txBody>
      </p:sp>
    </p:spTree>
    <p:extLst>
      <p:ext uri="{BB962C8B-B14F-4D97-AF65-F5344CB8AC3E}">
        <p14:creationId xmlns:p14="http://schemas.microsoft.com/office/powerpoint/2010/main" val="161361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Medicare Fraud: Senior citizens are frequent targets of Medicare schemes, especially by medical equipment manufacturers who offer seniors free medical products in exchange for their Medicare numbers. Con artists fake doctors signatures or bribe corrupt doctors to sign the forms. Once a signature is in place, the manufactures bill Medicare for merchandise or services that was not needed or was ordered</a:t>
            </a:r>
          </a:p>
          <a:p>
            <a:endParaRPr lang="en-US" dirty="0"/>
          </a:p>
        </p:txBody>
      </p:sp>
    </p:spTree>
    <p:extLst>
      <p:ext uri="{BB962C8B-B14F-4D97-AF65-F5344CB8AC3E}">
        <p14:creationId xmlns:p14="http://schemas.microsoft.com/office/powerpoint/2010/main" val="34586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IDENTITY THEFT</a:t>
            </a:r>
          </a:p>
        </p:txBody>
      </p:sp>
      <p:pic>
        <p:nvPicPr>
          <p:cNvPr id="4" name="Content Placeholder 3" descr="C:\Users\tomh\Desktop\credit-card-fraud[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69220" y="1935163"/>
            <a:ext cx="4405559"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6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CHARITY SCAMS</a:t>
            </a:r>
          </a:p>
        </p:txBody>
      </p:sp>
      <p:sp>
        <p:nvSpPr>
          <p:cNvPr id="3" name="Content Placeholder 2"/>
          <p:cNvSpPr>
            <a:spLocks noGrp="1"/>
          </p:cNvSpPr>
          <p:nvPr>
            <p:ph idx="1"/>
          </p:nvPr>
        </p:nvSpPr>
        <p:spPr/>
        <p:txBody>
          <a:bodyPr/>
          <a:lstStyle/>
          <a:p>
            <a:r>
              <a:rPr lang="en-US" dirty="0"/>
              <a:t>Scammers posing as charity workers contact seniors and offer up a sad story which, of course, concludes with a plea for funding</a:t>
            </a:r>
          </a:p>
          <a:p>
            <a:pPr marL="45720" indent="0">
              <a:buNone/>
            </a:pPr>
            <a:endParaRPr lang="en-US" dirty="0"/>
          </a:p>
          <a:p>
            <a:endParaRPr lang="en-US" dirty="0"/>
          </a:p>
        </p:txBody>
      </p:sp>
    </p:spTree>
    <p:extLst>
      <p:ext uri="{BB962C8B-B14F-4D97-AF65-F5344CB8AC3E}">
        <p14:creationId xmlns:p14="http://schemas.microsoft.com/office/powerpoint/2010/main" val="23030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SCAREWARE</a:t>
            </a:r>
          </a:p>
        </p:txBody>
      </p:sp>
      <p:pic>
        <p:nvPicPr>
          <p:cNvPr id="4" name="Picture 2" descr="C:\Users\tomh\Desktop\computer-virus-character-hi[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5426471" cy="414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7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CARD CRACKING</a:t>
            </a:r>
          </a:p>
        </p:txBody>
      </p:sp>
      <p:sp>
        <p:nvSpPr>
          <p:cNvPr id="3" name="Content Placeholder 2"/>
          <p:cNvSpPr>
            <a:spLocks noGrp="1"/>
          </p:cNvSpPr>
          <p:nvPr>
            <p:ph idx="1"/>
          </p:nvPr>
        </p:nvSpPr>
        <p:spPr/>
        <p:txBody>
          <a:bodyPr>
            <a:normAutofit lnSpcReduction="10000"/>
          </a:bodyPr>
          <a:lstStyle/>
          <a:p>
            <a:r>
              <a:rPr lang="en-US" dirty="0"/>
              <a:t>You see a post on a social media site announcing a contest, or a gift card giveaway</a:t>
            </a:r>
          </a:p>
          <a:p>
            <a:r>
              <a:rPr lang="en-US" dirty="0"/>
              <a:t>At some point, you’re asked for your bank account information, PIN number, or online banking credential</a:t>
            </a:r>
          </a:p>
          <a:p>
            <a:r>
              <a:rPr lang="en-US" dirty="0"/>
              <a:t>Once card crackers have access to your account, they deposit multiple phony checks – usually remotely – and then make quick ATM or money order withdrawals</a:t>
            </a:r>
          </a:p>
          <a:p>
            <a:r>
              <a:rPr lang="en-US" dirty="0"/>
              <a:t>The goal is to get the cash before the bank figures out the checks are phony</a:t>
            </a:r>
          </a:p>
          <a:p>
            <a:pPr marL="45720" indent="0">
              <a:buNone/>
            </a:pPr>
            <a:endParaRPr lang="en-US" dirty="0"/>
          </a:p>
          <a:p>
            <a:endParaRPr lang="en-US" dirty="0"/>
          </a:p>
        </p:txBody>
      </p:sp>
    </p:spTree>
    <p:extLst>
      <p:ext uri="{BB962C8B-B14F-4D97-AF65-F5344CB8AC3E}">
        <p14:creationId xmlns:p14="http://schemas.microsoft.com/office/powerpoint/2010/main" val="390738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JURY DUTY SCAM</a:t>
            </a:r>
          </a:p>
        </p:txBody>
      </p:sp>
      <p:sp>
        <p:nvSpPr>
          <p:cNvPr id="3" name="Content Placeholder 2"/>
          <p:cNvSpPr>
            <a:spLocks noGrp="1"/>
          </p:cNvSpPr>
          <p:nvPr>
            <p:ph idx="1"/>
          </p:nvPr>
        </p:nvSpPr>
        <p:spPr/>
        <p:txBody>
          <a:bodyPr>
            <a:normAutofit/>
          </a:bodyPr>
          <a:lstStyle/>
          <a:p>
            <a:r>
              <a:rPr lang="en-US" dirty="0"/>
              <a:t>You receive a call from someone who is supposedly at the courthouse</a:t>
            </a:r>
          </a:p>
          <a:p>
            <a:r>
              <a:rPr lang="en-US" dirty="0"/>
              <a:t>They claim that you have failed to report for jury duty and a warrant has been issued for your arrest</a:t>
            </a:r>
          </a:p>
          <a:p>
            <a:r>
              <a:rPr lang="en-US" dirty="0"/>
              <a:t>You’re then offered a choice to either pay for the warrant or have an officer sent over to arrest you. The fraudsters will typically demand that the money be paid by money transfer or by loading a prepaid card</a:t>
            </a:r>
          </a:p>
          <a:p>
            <a:endParaRPr lang="en-US" dirty="0"/>
          </a:p>
        </p:txBody>
      </p:sp>
    </p:spTree>
    <p:extLst>
      <p:ext uri="{BB962C8B-B14F-4D97-AF65-F5344CB8AC3E}">
        <p14:creationId xmlns:p14="http://schemas.microsoft.com/office/powerpoint/2010/main" val="55433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UTILITY SCAM</a:t>
            </a:r>
          </a:p>
        </p:txBody>
      </p:sp>
      <p:sp>
        <p:nvSpPr>
          <p:cNvPr id="3" name="Content Placeholder 2"/>
          <p:cNvSpPr>
            <a:spLocks noGrp="1"/>
          </p:cNvSpPr>
          <p:nvPr>
            <p:ph idx="1"/>
          </p:nvPr>
        </p:nvSpPr>
        <p:spPr/>
        <p:txBody>
          <a:bodyPr/>
          <a:lstStyle/>
          <a:p>
            <a:r>
              <a:rPr lang="en-US" dirty="0"/>
              <a:t>This is a fear based scam that involves convincing you that the utility company is about to cut off service due to unpaid bills</a:t>
            </a:r>
          </a:p>
          <a:p>
            <a:r>
              <a:rPr lang="en-US" dirty="0"/>
              <a:t>The scammers will want money sent to them by money transfer or prepaid card</a:t>
            </a:r>
          </a:p>
          <a:p>
            <a:endParaRPr lang="en-US" dirty="0"/>
          </a:p>
        </p:txBody>
      </p:sp>
    </p:spTree>
    <p:extLst>
      <p:ext uri="{BB962C8B-B14F-4D97-AF65-F5344CB8AC3E}">
        <p14:creationId xmlns:p14="http://schemas.microsoft.com/office/powerpoint/2010/main" val="82037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DEBT COLLECTOR SCAM</a:t>
            </a:r>
          </a:p>
        </p:txBody>
      </p:sp>
      <p:pic>
        <p:nvPicPr>
          <p:cNvPr id="5" name="Picture 2" descr="C:\Users\tomh\Desktop\thE3XVZTU9.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0400" y="2286000"/>
            <a:ext cx="2118868"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8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TELEMARKETING FRAUD</a:t>
            </a:r>
          </a:p>
        </p:txBody>
      </p:sp>
      <p:pic>
        <p:nvPicPr>
          <p:cNvPr id="4" name="Content Placeholder 3" descr="C:\Users\tomh\Desktop\telemarketer[2].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67000" y="222488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9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Vulnerable Adult Fraud</a:t>
            </a:r>
          </a:p>
        </p:txBody>
      </p:sp>
      <p:sp>
        <p:nvSpPr>
          <p:cNvPr id="3" name="Content Placeholder 2"/>
          <p:cNvSpPr>
            <a:spLocks noGrp="1"/>
          </p:cNvSpPr>
          <p:nvPr>
            <p:ph idx="1"/>
          </p:nvPr>
        </p:nvSpPr>
        <p:spPr/>
        <p:txBody>
          <a:bodyPr>
            <a:normAutofit/>
          </a:bodyPr>
          <a:lstStyle/>
          <a:p>
            <a:pPr marL="0" indent="0">
              <a:buNone/>
            </a:pPr>
            <a:r>
              <a:rPr lang="en-US" altLang="en-US" b="1" dirty="0"/>
              <a:t>Financial Exploitation:</a:t>
            </a:r>
          </a:p>
          <a:p>
            <a:pPr marL="0" indent="0">
              <a:buNone/>
            </a:pPr>
            <a:r>
              <a:rPr lang="en-US" altLang="en-US" b="1" dirty="0">
                <a:solidFill>
                  <a:srgbClr val="0070C0"/>
                </a:solidFill>
              </a:rPr>
              <a:t>An action involving the misuse of an adult’s funds, property or personal dignity by another person.</a:t>
            </a:r>
          </a:p>
          <a:p>
            <a:pPr marL="0" indent="0">
              <a:buNone/>
            </a:pPr>
            <a:endParaRPr lang="en-US" altLang="en-US" b="1" dirty="0">
              <a:solidFill>
                <a:srgbClr val="0070C0"/>
              </a:solidFill>
            </a:endParaRPr>
          </a:p>
          <a:p>
            <a:pPr marL="0" indent="0">
              <a:buNone/>
            </a:pPr>
            <a:r>
              <a:rPr lang="en-US" altLang="en-US" b="1" dirty="0"/>
              <a:t>Cognitive impairment diminishes the ability of older adults to make financial decisions.</a:t>
            </a:r>
          </a:p>
          <a:p>
            <a:pPr marL="0" indent="0">
              <a:buNone/>
            </a:pPr>
            <a:r>
              <a:rPr lang="en-US" altLang="en-US" b="1" dirty="0"/>
              <a:t>Physical and cognitive impairment forces older adults to depend and trust others to handle their financial affairs</a:t>
            </a:r>
            <a:r>
              <a:rPr lang="en-US" altLang="en-US" b="1" dirty="0">
                <a:solidFill>
                  <a:srgbClr val="0070C0"/>
                </a:solidFill>
              </a:rPr>
              <a:t>.</a:t>
            </a:r>
          </a:p>
          <a:p>
            <a:endParaRPr lang="en-US" dirty="0"/>
          </a:p>
        </p:txBody>
      </p:sp>
    </p:spTree>
    <p:extLst>
      <p:ext uri="{BB962C8B-B14F-4D97-AF65-F5344CB8AC3E}">
        <p14:creationId xmlns:p14="http://schemas.microsoft.com/office/powerpoint/2010/main" val="120363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267200"/>
          </a:xfrm>
        </p:spPr>
        <p:txBody>
          <a:bodyPr>
            <a:normAutofit/>
          </a:bodyPr>
          <a:lstStyle/>
          <a:p>
            <a:pPr algn="ctr"/>
            <a:r>
              <a:rPr lang="en-US" dirty="0"/>
              <a:t>Exploitation (by family and Caregivers)</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p:txBody>
      </p:sp>
    </p:spTree>
    <p:extLst>
      <p:ext uri="{BB962C8B-B14F-4D97-AF65-F5344CB8AC3E}">
        <p14:creationId xmlns:p14="http://schemas.microsoft.com/office/powerpoint/2010/main" val="331075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POA Law</a:t>
            </a:r>
          </a:p>
        </p:txBody>
      </p:sp>
      <p:sp>
        <p:nvSpPr>
          <p:cNvPr id="3" name="Content Placeholder 2"/>
          <p:cNvSpPr>
            <a:spLocks noGrp="1"/>
          </p:cNvSpPr>
          <p:nvPr>
            <p:ph idx="1"/>
          </p:nvPr>
        </p:nvSpPr>
        <p:spPr/>
        <p:txBody>
          <a:bodyPr>
            <a:normAutofit/>
          </a:bodyPr>
          <a:lstStyle/>
          <a:p>
            <a:r>
              <a:rPr lang="en-US" dirty="0"/>
              <a:t>MCL 700.5501.  Effective May 22, 2012</a:t>
            </a:r>
          </a:p>
          <a:p>
            <a:r>
              <a:rPr lang="en-US" dirty="0"/>
              <a:t>Requires the agent to acknowledge the following limitations:</a:t>
            </a:r>
          </a:p>
          <a:p>
            <a:pPr marL="0" indent="0">
              <a:buNone/>
            </a:pPr>
            <a:r>
              <a:rPr lang="en-US" dirty="0"/>
              <a:t>	Act as a fiduciary</a:t>
            </a:r>
          </a:p>
          <a:p>
            <a:pPr marL="0" indent="0">
              <a:buNone/>
            </a:pPr>
            <a:r>
              <a:rPr lang="en-US" dirty="0"/>
              <a:t>	Follow principals instructions</a:t>
            </a:r>
          </a:p>
          <a:p>
            <a:pPr marL="0" indent="0">
              <a:buNone/>
            </a:pPr>
            <a:r>
              <a:rPr lang="en-US" dirty="0"/>
              <a:t>	Provide an accounting upon request</a:t>
            </a:r>
          </a:p>
          <a:p>
            <a:pPr marL="0" indent="0">
              <a:buNone/>
            </a:pPr>
            <a:r>
              <a:rPr lang="en-US" dirty="0"/>
              <a:t>	Keep the principal informed</a:t>
            </a:r>
          </a:p>
          <a:p>
            <a:r>
              <a:rPr lang="en-US" dirty="0"/>
              <a:t>Failure to print the language in an agreement does not erase the criminal activity.</a:t>
            </a:r>
          </a:p>
          <a:p>
            <a:endParaRPr lang="en-US" dirty="0"/>
          </a:p>
        </p:txBody>
      </p:sp>
    </p:spTree>
    <p:extLst>
      <p:ext uri="{BB962C8B-B14F-4D97-AF65-F5344CB8AC3E}">
        <p14:creationId xmlns:p14="http://schemas.microsoft.com/office/powerpoint/2010/main" val="293796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Common Practices by Abusers</a:t>
            </a:r>
          </a:p>
        </p:txBody>
      </p:sp>
      <p:sp>
        <p:nvSpPr>
          <p:cNvPr id="3" name="Content Placeholder 2"/>
          <p:cNvSpPr>
            <a:spLocks noGrp="1"/>
          </p:cNvSpPr>
          <p:nvPr>
            <p:ph idx="1"/>
          </p:nvPr>
        </p:nvSpPr>
        <p:spPr/>
        <p:txBody>
          <a:bodyPr>
            <a:normAutofit/>
          </a:bodyPr>
          <a:lstStyle/>
          <a:p>
            <a:r>
              <a:rPr lang="en-US" dirty="0"/>
              <a:t>Obtain Power of Attorney</a:t>
            </a:r>
          </a:p>
          <a:p>
            <a:r>
              <a:rPr lang="en-US" dirty="0"/>
              <a:t>Obtain a joint bank account with victim (victim places money into account, abuser removes money)</a:t>
            </a:r>
          </a:p>
          <a:p>
            <a:r>
              <a:rPr lang="en-US" dirty="0"/>
              <a:t>Obtains a Quit Claim Deed to property</a:t>
            </a:r>
          </a:p>
          <a:p>
            <a:r>
              <a:rPr lang="en-US" dirty="0"/>
              <a:t>Uses victims credit cards/ debit cards without permission</a:t>
            </a:r>
          </a:p>
          <a:p>
            <a:r>
              <a:rPr lang="en-US" dirty="0"/>
              <a:t>Obtains credit/ property in victim’s name</a:t>
            </a:r>
          </a:p>
          <a:p>
            <a:r>
              <a:rPr lang="en-US" dirty="0"/>
              <a:t>Steals victim’s personal property or </a:t>
            </a:r>
            <a:r>
              <a:rPr lang="en-US" b="1" dirty="0"/>
              <a:t>medications</a:t>
            </a:r>
          </a:p>
        </p:txBody>
      </p:sp>
    </p:spTree>
    <p:extLst>
      <p:ext uri="{BB962C8B-B14F-4D97-AF65-F5344CB8AC3E}">
        <p14:creationId xmlns:p14="http://schemas.microsoft.com/office/powerpoint/2010/main" val="44750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Tips</a:t>
            </a:r>
          </a:p>
        </p:txBody>
      </p:sp>
      <p:sp>
        <p:nvSpPr>
          <p:cNvPr id="3" name="Content Placeholder 2"/>
          <p:cNvSpPr>
            <a:spLocks noGrp="1"/>
          </p:cNvSpPr>
          <p:nvPr>
            <p:ph idx="1"/>
          </p:nvPr>
        </p:nvSpPr>
        <p:spPr/>
        <p:txBody>
          <a:bodyPr>
            <a:normAutofit/>
          </a:bodyPr>
          <a:lstStyle/>
          <a:p>
            <a:r>
              <a:rPr lang="en-US" dirty="0"/>
              <a:t>Don’t let one person control the money. Have an objective third party look over financial statements.</a:t>
            </a:r>
          </a:p>
          <a:p>
            <a:r>
              <a:rPr lang="en-US" dirty="0"/>
              <a:t>Limit paid helpers. Consider providing a caregiver a monthly, pre-paid card to pay for groceries, etc. The card will track spending.</a:t>
            </a:r>
          </a:p>
          <a:p>
            <a:r>
              <a:rPr lang="en-US" dirty="0"/>
              <a:t>Refresh powers of attorney with the new “best interest clause”. Refresh the Durable Power of Attorney to include the mandatory promise to act only in the best interest of the vulnerable adult.</a:t>
            </a:r>
          </a:p>
        </p:txBody>
      </p:sp>
    </p:spTree>
    <p:extLst>
      <p:ext uri="{BB962C8B-B14F-4D97-AF65-F5344CB8AC3E}">
        <p14:creationId xmlns:p14="http://schemas.microsoft.com/office/powerpoint/2010/main" val="2848883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Criminal Justice Process</a:t>
            </a:r>
            <a:br>
              <a:rPr lang="en-US" dirty="0"/>
            </a:br>
            <a:endParaRPr lang="en-US" dirty="0"/>
          </a:p>
        </p:txBody>
      </p:sp>
      <p:sp>
        <p:nvSpPr>
          <p:cNvPr id="3" name="Content Placeholder 2"/>
          <p:cNvSpPr>
            <a:spLocks noGrp="1"/>
          </p:cNvSpPr>
          <p:nvPr>
            <p:ph idx="1"/>
          </p:nvPr>
        </p:nvSpPr>
        <p:spPr/>
        <p:txBody>
          <a:bodyPr/>
          <a:lstStyle/>
          <a:p>
            <a:r>
              <a:rPr lang="en-US" dirty="0"/>
              <a:t>Police/ A.P.S. is contacted. Investigation is conducted.</a:t>
            </a:r>
          </a:p>
          <a:p>
            <a:r>
              <a:rPr lang="en-US" dirty="0"/>
              <a:t>If evidence supports a charge, case is sent to Prosecutor. Prosecutor issues or denies a warrant.</a:t>
            </a:r>
          </a:p>
          <a:p>
            <a:r>
              <a:rPr lang="en-US" dirty="0"/>
              <a:t>Abuser is arrested.</a:t>
            </a:r>
          </a:p>
          <a:p>
            <a:r>
              <a:rPr lang="en-US" dirty="0"/>
              <a:t>Plea agreement or court hearing</a:t>
            </a:r>
          </a:p>
        </p:txBody>
      </p:sp>
    </p:spTree>
    <p:extLst>
      <p:ext uri="{BB962C8B-B14F-4D97-AF65-F5344CB8AC3E}">
        <p14:creationId xmlns:p14="http://schemas.microsoft.com/office/powerpoint/2010/main" val="215977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Referral information</a:t>
            </a:r>
          </a:p>
        </p:txBody>
      </p:sp>
      <p:sp>
        <p:nvSpPr>
          <p:cNvPr id="3" name="Content Placeholder 2"/>
          <p:cNvSpPr>
            <a:spLocks noGrp="1"/>
          </p:cNvSpPr>
          <p:nvPr>
            <p:ph idx="1"/>
          </p:nvPr>
        </p:nvSpPr>
        <p:spPr/>
        <p:txBody>
          <a:bodyPr>
            <a:normAutofit lnSpcReduction="10000"/>
          </a:bodyPr>
          <a:lstStyle/>
          <a:p>
            <a:r>
              <a:rPr lang="en-US" dirty="0"/>
              <a:t>Better Business Bureau, </a:t>
            </a:r>
            <a:r>
              <a:rPr lang="en-US" dirty="0">
                <a:hlinkClick r:id="rId2"/>
              </a:rPr>
              <a:t>www.bbb.org</a:t>
            </a:r>
            <a:r>
              <a:rPr lang="en-US" dirty="0"/>
              <a:t> (703) 207-0100</a:t>
            </a:r>
          </a:p>
          <a:p>
            <a:r>
              <a:rPr lang="en-US" dirty="0"/>
              <a:t>Federal Trade Commission, </a:t>
            </a:r>
            <a:r>
              <a:rPr lang="en-US" dirty="0">
                <a:hlinkClick r:id="rId3"/>
              </a:rPr>
              <a:t>www.ftc.gov</a:t>
            </a:r>
            <a:r>
              <a:rPr lang="en-US" dirty="0"/>
              <a:t> (202) 326-2222</a:t>
            </a:r>
          </a:p>
          <a:p>
            <a:r>
              <a:rPr lang="en-US" dirty="0"/>
              <a:t>Credit report, </a:t>
            </a:r>
            <a:r>
              <a:rPr lang="en-US" dirty="0">
                <a:hlinkClick r:id="rId4"/>
              </a:rPr>
              <a:t>www.annualcreditreport.com</a:t>
            </a:r>
            <a:r>
              <a:rPr lang="en-US" dirty="0"/>
              <a:t> 1-800-525-6285, 1-888-397-3742, 1-800-680-7289</a:t>
            </a:r>
          </a:p>
          <a:p>
            <a:r>
              <a:rPr lang="en-US" dirty="0"/>
              <a:t>Michigan Department of Regulatory Affairs (L.A.R.A.) </a:t>
            </a:r>
            <a:r>
              <a:rPr lang="en-US" dirty="0">
                <a:hlinkClick r:id="rId5"/>
              </a:rPr>
              <a:t>www.michigan.gov/lara</a:t>
            </a:r>
            <a:endParaRPr lang="en-US" dirty="0"/>
          </a:p>
          <a:p>
            <a:r>
              <a:rPr lang="en-US" dirty="0"/>
              <a:t>Michigan Attorney General, </a:t>
            </a:r>
            <a:r>
              <a:rPr lang="en-US" dirty="0">
                <a:hlinkClick r:id="rId6"/>
              </a:rPr>
              <a:t>www.michigan.gov/ag</a:t>
            </a:r>
            <a:r>
              <a:rPr lang="en-US" dirty="0"/>
              <a:t> (517) 373-1110</a:t>
            </a:r>
          </a:p>
          <a:p>
            <a:r>
              <a:rPr lang="en-US" dirty="0"/>
              <a:t>Adult Protective Services Hotline, (855) 444-3911</a:t>
            </a:r>
          </a:p>
        </p:txBody>
      </p:sp>
    </p:spTree>
    <p:extLst>
      <p:ext uri="{BB962C8B-B14F-4D97-AF65-F5344CB8AC3E}">
        <p14:creationId xmlns:p14="http://schemas.microsoft.com/office/powerpoint/2010/main" val="126504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tomh\Documents\Business card\Tom's Business 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88" y="1447800"/>
            <a:ext cx="7877476"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638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93763"/>
            <a:ext cx="8229600" cy="806450"/>
          </a:xfrm>
        </p:spPr>
        <p:txBody>
          <a:bodyPr/>
          <a:lstStyle/>
          <a:p>
            <a:pPr eaLnBrk="1" hangingPunct="1"/>
            <a:r>
              <a:rPr lang="en-US" altLang="en-US" sz="4000" dirty="0" smtClean="0"/>
              <a:t>MI-MVP</a:t>
            </a:r>
          </a:p>
        </p:txBody>
      </p:sp>
      <p:sp>
        <p:nvSpPr>
          <p:cNvPr id="3075" name="Rectangle 3"/>
          <p:cNvSpPr>
            <a:spLocks noGrp="1" noChangeArrowheads="1"/>
          </p:cNvSpPr>
          <p:nvPr>
            <p:ph idx="1"/>
          </p:nvPr>
        </p:nvSpPr>
        <p:spPr/>
        <p:txBody>
          <a:bodyPr/>
          <a:lstStyle/>
          <a:p>
            <a:pPr marL="225425" indent="-225425" eaLnBrk="1" hangingPunct="1">
              <a:spcAft>
                <a:spcPts val="1200"/>
              </a:spcAft>
            </a:pPr>
            <a:r>
              <a:rPr lang="en-US" altLang="en-US" sz="2800" dirty="0" smtClean="0"/>
              <a:t>Michigan Model Vulnerable Adult Protocol</a:t>
            </a:r>
          </a:p>
          <a:p>
            <a:pPr marL="225425" indent="-225425" eaLnBrk="1" hangingPunct="1">
              <a:spcAft>
                <a:spcPts val="1200"/>
              </a:spcAft>
            </a:pPr>
            <a:r>
              <a:rPr lang="en-US" sz="2800" dirty="0" smtClean="0"/>
              <a:t>Created by Department of Health and Human Services in 2013.</a:t>
            </a:r>
          </a:p>
          <a:p>
            <a:pPr marL="225425" indent="-225425" eaLnBrk="1" hangingPunct="1">
              <a:spcAft>
                <a:spcPts val="1200"/>
              </a:spcAft>
            </a:pPr>
            <a:r>
              <a:rPr lang="en-US" sz="2800" dirty="0" smtClean="0"/>
              <a:t>Protocol created after several </a:t>
            </a:r>
            <a:r>
              <a:rPr lang="en-US" sz="2800" dirty="0"/>
              <a:t>elder abuse laws passed in 2012 (PA 175). </a:t>
            </a:r>
            <a:endParaRPr lang="en-US" sz="2800" dirty="0" smtClean="0"/>
          </a:p>
          <a:p>
            <a:pPr marL="225425" indent="-225425" eaLnBrk="1" hangingPunct="1">
              <a:spcAft>
                <a:spcPts val="1200"/>
              </a:spcAft>
            </a:pPr>
            <a:r>
              <a:rPr lang="en-US" sz="2800" dirty="0" smtClean="0"/>
              <a:t>Adapted </a:t>
            </a:r>
            <a:r>
              <a:rPr lang="en-US" sz="2800" dirty="0"/>
              <a:t>at the local </a:t>
            </a:r>
            <a:r>
              <a:rPr lang="en-US" sz="2800" dirty="0" smtClean="0"/>
              <a:t>level. 34 counties as of 10/20/15.</a:t>
            </a:r>
            <a:endParaRPr lang="en-US" altLang="en-US" sz="2800" dirty="0"/>
          </a:p>
          <a:p>
            <a:pPr marL="625475" lvl="1" indent="-225425" eaLnBrk="1" hangingPunct="1">
              <a:spcAft>
                <a:spcPts val="1200"/>
              </a:spcAft>
            </a:pPr>
            <a:endParaRPr lang="en-US" altLang="en-US" sz="2400" dirty="0" smtClean="0"/>
          </a:p>
        </p:txBody>
      </p:sp>
    </p:spTree>
    <p:extLst>
      <p:ext uri="{BB962C8B-B14F-4D97-AF65-F5344CB8AC3E}">
        <p14:creationId xmlns:p14="http://schemas.microsoft.com/office/powerpoint/2010/main" val="3883063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93763"/>
            <a:ext cx="8229600" cy="806450"/>
          </a:xfrm>
        </p:spPr>
        <p:txBody>
          <a:bodyPr/>
          <a:lstStyle/>
          <a:p>
            <a:pPr eaLnBrk="1" hangingPunct="1"/>
            <a:r>
              <a:rPr lang="en-US" altLang="en-US" sz="4000" dirty="0" smtClean="0"/>
              <a:t>Vulnerable Adult Network</a:t>
            </a:r>
          </a:p>
        </p:txBody>
      </p:sp>
      <p:sp>
        <p:nvSpPr>
          <p:cNvPr id="3075" name="Rectangle 3"/>
          <p:cNvSpPr>
            <a:spLocks noGrp="1" noChangeArrowheads="1"/>
          </p:cNvSpPr>
          <p:nvPr>
            <p:ph idx="1"/>
          </p:nvPr>
        </p:nvSpPr>
        <p:spPr>
          <a:xfrm>
            <a:off x="457200" y="1700213"/>
            <a:ext cx="8229600" cy="3922712"/>
          </a:xfrm>
        </p:spPr>
        <p:txBody>
          <a:bodyPr/>
          <a:lstStyle/>
          <a:p>
            <a:pPr marL="225425" indent="-225425" eaLnBrk="1" hangingPunct="1">
              <a:spcAft>
                <a:spcPts val="1200"/>
              </a:spcAft>
            </a:pPr>
            <a:r>
              <a:rPr lang="en-US" altLang="en-US" sz="2800" dirty="0" smtClean="0"/>
              <a:t>Midland County – MCVAN</a:t>
            </a:r>
          </a:p>
          <a:p>
            <a:pPr marL="625475" lvl="1" indent="-225425" eaLnBrk="1" hangingPunct="1">
              <a:spcAft>
                <a:spcPts val="1200"/>
              </a:spcAft>
            </a:pPr>
            <a:r>
              <a:rPr lang="en-US" altLang="en-US" sz="2000" dirty="0" smtClean="0"/>
              <a:t>Started February 2015. First Group meeting May 2015.</a:t>
            </a:r>
          </a:p>
          <a:p>
            <a:pPr marL="225425" indent="-225425" eaLnBrk="1" hangingPunct="1">
              <a:spcAft>
                <a:spcPts val="1200"/>
              </a:spcAft>
            </a:pPr>
            <a:r>
              <a:rPr lang="en-US" altLang="en-US" sz="2800" dirty="0" smtClean="0"/>
              <a:t>Community Partners</a:t>
            </a:r>
          </a:p>
          <a:p>
            <a:pPr marL="625475" lvl="1" indent="-225425" eaLnBrk="1" hangingPunct="1">
              <a:spcAft>
                <a:spcPts val="1200"/>
              </a:spcAft>
            </a:pPr>
            <a:r>
              <a:rPr lang="en-US" altLang="en-US" sz="2000" dirty="0" smtClean="0"/>
              <a:t>Prosecuting </a:t>
            </a:r>
            <a:r>
              <a:rPr lang="en-US" altLang="en-US" sz="2000" dirty="0"/>
              <a:t>Attorney, Midland Police &amp; Sheriff, DHHS, Senior Services, Public Guardian, CMH, </a:t>
            </a:r>
            <a:r>
              <a:rPr lang="en-US" altLang="en-US" sz="2000" dirty="0" smtClean="0"/>
              <a:t>MMMC, </a:t>
            </a:r>
            <a:r>
              <a:rPr lang="en-US" altLang="en-US" sz="2000" dirty="0"/>
              <a:t>Financial Institution, Shelterhouse, Health </a:t>
            </a:r>
            <a:r>
              <a:rPr lang="en-US" altLang="en-US" sz="2000" dirty="0" smtClean="0"/>
              <a:t>Department, The ARC and others.</a:t>
            </a:r>
            <a:endParaRPr lang="en-US" altLang="en-US" sz="2400" dirty="0" smtClean="0"/>
          </a:p>
          <a:p>
            <a:pPr marL="0" indent="0" eaLnBrk="1" hangingPunct="1">
              <a:spcAft>
                <a:spcPts val="1200"/>
              </a:spcAft>
              <a:buNone/>
            </a:pPr>
            <a:endParaRPr lang="en-US" altLang="en-US" sz="2800" dirty="0" smtClean="0"/>
          </a:p>
          <a:p>
            <a:pPr marL="0" indent="0" eaLnBrk="1" hangingPunct="1">
              <a:spcAft>
                <a:spcPts val="1200"/>
              </a:spcAft>
              <a:buNone/>
            </a:pPr>
            <a:endParaRPr lang="en-US" altLang="en-US" sz="2800" dirty="0" smtClean="0"/>
          </a:p>
          <a:p>
            <a:pPr marL="625475" lvl="1" indent="-225425" eaLnBrk="1" hangingPunct="1">
              <a:spcAft>
                <a:spcPts val="1200"/>
              </a:spcAft>
            </a:pPr>
            <a:endParaRPr lang="en-US" altLang="en-US" sz="2400" dirty="0" smtClean="0"/>
          </a:p>
        </p:txBody>
      </p:sp>
    </p:spTree>
    <p:extLst>
      <p:ext uri="{BB962C8B-B14F-4D97-AF65-F5344CB8AC3E}">
        <p14:creationId xmlns:p14="http://schemas.microsoft.com/office/powerpoint/2010/main" val="36720481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93763"/>
            <a:ext cx="8229600" cy="806450"/>
          </a:xfrm>
        </p:spPr>
        <p:txBody>
          <a:bodyPr/>
          <a:lstStyle/>
          <a:p>
            <a:pPr eaLnBrk="1" hangingPunct="1"/>
            <a:r>
              <a:rPr lang="en-US" altLang="en-US" sz="4000" dirty="0" smtClean="0"/>
              <a:t>Vulnerable Adult Network</a:t>
            </a:r>
          </a:p>
        </p:txBody>
      </p:sp>
      <p:sp>
        <p:nvSpPr>
          <p:cNvPr id="3075" name="Rectangle 3"/>
          <p:cNvSpPr>
            <a:spLocks noGrp="1" noChangeArrowheads="1"/>
          </p:cNvSpPr>
          <p:nvPr>
            <p:ph idx="1"/>
          </p:nvPr>
        </p:nvSpPr>
        <p:spPr>
          <a:xfrm>
            <a:off x="457200" y="1706800"/>
            <a:ext cx="8229600" cy="3922712"/>
          </a:xfrm>
        </p:spPr>
        <p:txBody>
          <a:bodyPr>
            <a:normAutofit lnSpcReduction="10000"/>
          </a:bodyPr>
          <a:lstStyle/>
          <a:p>
            <a:pPr marL="225425" indent="-225425" eaLnBrk="1" hangingPunct="1">
              <a:spcAft>
                <a:spcPts val="1200"/>
              </a:spcAft>
            </a:pPr>
            <a:r>
              <a:rPr lang="en-US" altLang="en-US" dirty="0" smtClean="0"/>
              <a:t> </a:t>
            </a:r>
            <a:r>
              <a:rPr lang="en-US" altLang="en-US" dirty="0"/>
              <a:t>Vulnerable </a:t>
            </a:r>
            <a:r>
              <a:rPr lang="en-US" altLang="en-US" dirty="0" smtClean="0"/>
              <a:t>Adult </a:t>
            </a:r>
            <a:r>
              <a:rPr lang="en-US" altLang="en-US" sz="4000" dirty="0"/>
              <a:t>– </a:t>
            </a:r>
            <a:r>
              <a:rPr lang="en-US" altLang="en-US" sz="2800" dirty="0"/>
              <a:t>18 years and older who is unable to protect him/herself from abuse, neglect or exploitation because of mental or physical impairment or advanced </a:t>
            </a:r>
            <a:r>
              <a:rPr lang="en-US" altLang="en-US" sz="2800" dirty="0" smtClean="0"/>
              <a:t>age.</a:t>
            </a:r>
            <a:endParaRPr lang="en-US" altLang="en-US" sz="2800" dirty="0"/>
          </a:p>
          <a:p>
            <a:pPr marL="225425" indent="-225425" eaLnBrk="1" hangingPunct="1">
              <a:spcAft>
                <a:spcPts val="1200"/>
              </a:spcAft>
            </a:pPr>
            <a:r>
              <a:rPr lang="en-US" altLang="en-US" dirty="0" smtClean="0"/>
              <a:t>Agreement (Protocol) Adopted Oct 2015</a:t>
            </a:r>
            <a:endParaRPr lang="en-US" altLang="en-US" dirty="0"/>
          </a:p>
          <a:p>
            <a:pPr marL="225425" indent="-225425" eaLnBrk="1" hangingPunct="1">
              <a:spcAft>
                <a:spcPts val="1200"/>
              </a:spcAft>
            </a:pPr>
            <a:r>
              <a:rPr lang="en-US" altLang="en-US" dirty="0" smtClean="0"/>
              <a:t>Monthly </a:t>
            </a:r>
            <a:r>
              <a:rPr lang="en-US" altLang="en-US" dirty="0"/>
              <a:t>meetings – </a:t>
            </a:r>
            <a:r>
              <a:rPr lang="en-US" altLang="en-US" sz="2800" dirty="0"/>
              <a:t>case review &amp; business</a:t>
            </a:r>
            <a:r>
              <a:rPr lang="en-US" altLang="en-US" dirty="0"/>
              <a:t> </a:t>
            </a:r>
          </a:p>
          <a:p>
            <a:pPr marL="225425" indent="-225425" eaLnBrk="1" hangingPunct="1">
              <a:spcAft>
                <a:spcPts val="1200"/>
              </a:spcAft>
            </a:pPr>
            <a:r>
              <a:rPr lang="en-US" altLang="en-US" dirty="0" smtClean="0"/>
              <a:t>Education -- </a:t>
            </a:r>
            <a:r>
              <a:rPr lang="en-US" altLang="en-US" sz="2800" dirty="0" smtClean="0"/>
              <a:t>general public and professionals</a:t>
            </a:r>
            <a:r>
              <a:rPr lang="en-US" altLang="en-US" dirty="0" smtClean="0"/>
              <a:t> </a:t>
            </a:r>
          </a:p>
        </p:txBody>
      </p:sp>
    </p:spTree>
    <p:extLst>
      <p:ext uri="{BB962C8B-B14F-4D97-AF65-F5344CB8AC3E}">
        <p14:creationId xmlns:p14="http://schemas.microsoft.com/office/powerpoint/2010/main" val="34071922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dirty="0">
                <a:solidFill>
                  <a:srgbClr val="000000"/>
                </a:solidFill>
                <a:latin typeface="Arial" pitchFamily="34" charset="0"/>
              </a:rPr>
              <a:t>Financial Exploitation 2005-2013</a:t>
            </a:r>
            <a:endParaRPr lang="en-US" dirty="0"/>
          </a:p>
        </p:txBody>
      </p:sp>
      <p:graphicFrame>
        <p:nvGraphicFramePr>
          <p:cNvPr id="4" name="Content Placeholder 3"/>
          <p:cNvGraphicFramePr>
            <a:graphicFrameLocks noGrp="1"/>
          </p:cNvGraphicFramePr>
          <p:nvPr>
            <p:ph idx="1"/>
          </p:nvPr>
        </p:nvGraphicFramePr>
        <p:xfrm>
          <a:off x="1174750" y="1935163"/>
          <a:ext cx="6794500" cy="4389437"/>
        </p:xfrm>
        <a:graphic>
          <a:graphicData uri="http://schemas.openxmlformats.org/presentationml/2006/ole">
            <mc:AlternateContent xmlns:mc="http://schemas.openxmlformats.org/markup-compatibility/2006">
              <mc:Choice xmlns:v="urn:schemas-microsoft-com:vml" Requires="v">
                <p:oleObj spid="_x0000_s1040" r:id="rId3" imgW="8181541" imgH="5285690" progId="Excel.Chart.8">
                  <p:embed/>
                </p:oleObj>
              </mc:Choice>
              <mc:Fallback>
                <p:oleObj r:id="rId3" imgW="8181541" imgH="5285690"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1935163"/>
                        <a:ext cx="67945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744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93763"/>
            <a:ext cx="8229600" cy="806450"/>
          </a:xfrm>
        </p:spPr>
        <p:txBody>
          <a:bodyPr/>
          <a:lstStyle/>
          <a:p>
            <a:pPr eaLnBrk="1" hangingPunct="1"/>
            <a:r>
              <a:rPr lang="en-US" altLang="en-US" sz="4000" dirty="0" smtClean="0"/>
              <a:t>Investigative Team</a:t>
            </a:r>
          </a:p>
        </p:txBody>
      </p:sp>
      <p:sp>
        <p:nvSpPr>
          <p:cNvPr id="3075" name="Rectangle 3"/>
          <p:cNvSpPr>
            <a:spLocks noGrp="1" noChangeArrowheads="1"/>
          </p:cNvSpPr>
          <p:nvPr>
            <p:ph idx="1"/>
          </p:nvPr>
        </p:nvSpPr>
        <p:spPr>
          <a:xfrm>
            <a:off x="457200" y="1706800"/>
            <a:ext cx="8229600" cy="3922712"/>
          </a:xfrm>
        </p:spPr>
        <p:txBody>
          <a:bodyPr/>
          <a:lstStyle/>
          <a:p>
            <a:pPr marL="225425" indent="-225425" eaLnBrk="1" hangingPunct="1">
              <a:spcAft>
                <a:spcPts val="1200"/>
              </a:spcAft>
            </a:pPr>
            <a:r>
              <a:rPr lang="en-US" altLang="en-US" dirty="0" smtClean="0"/>
              <a:t>Coordinate thorough and objective investigations.</a:t>
            </a:r>
          </a:p>
          <a:p>
            <a:pPr marL="225425" indent="-225425" eaLnBrk="1" hangingPunct="1">
              <a:spcAft>
                <a:spcPts val="1200"/>
              </a:spcAft>
            </a:pPr>
            <a:r>
              <a:rPr lang="en-US" altLang="en-US" dirty="0" smtClean="0"/>
              <a:t>Act within an appropriate response time.</a:t>
            </a:r>
          </a:p>
          <a:p>
            <a:pPr marL="225425" indent="-225425" eaLnBrk="1" hangingPunct="1">
              <a:spcAft>
                <a:spcPts val="1200"/>
              </a:spcAft>
            </a:pPr>
            <a:r>
              <a:rPr lang="en-US" altLang="en-US" dirty="0" smtClean="0"/>
              <a:t>Minimize victim trauma. </a:t>
            </a:r>
          </a:p>
          <a:p>
            <a:pPr marL="225425" indent="-225425" eaLnBrk="1" hangingPunct="1">
              <a:spcAft>
                <a:spcPts val="1200"/>
              </a:spcAft>
            </a:pPr>
            <a:r>
              <a:rPr lang="en-US" altLang="en-US" dirty="0" smtClean="0"/>
              <a:t>Respect rights of alleged perpetrator.</a:t>
            </a:r>
          </a:p>
          <a:p>
            <a:pPr marL="225425" indent="-225425" eaLnBrk="1" hangingPunct="1">
              <a:spcAft>
                <a:spcPts val="1200"/>
              </a:spcAft>
            </a:pPr>
            <a:r>
              <a:rPr lang="en-US" altLang="en-US" dirty="0" smtClean="0"/>
              <a:t>Feedback to partner agencies.</a:t>
            </a:r>
          </a:p>
        </p:txBody>
      </p:sp>
    </p:spTree>
    <p:extLst>
      <p:ext uri="{BB962C8B-B14F-4D97-AF65-F5344CB8AC3E}">
        <p14:creationId xmlns:p14="http://schemas.microsoft.com/office/powerpoint/2010/main" val="4060274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893763"/>
            <a:ext cx="8229600" cy="806450"/>
          </a:xfrm>
        </p:spPr>
        <p:txBody>
          <a:bodyPr/>
          <a:lstStyle/>
          <a:p>
            <a:pPr eaLnBrk="1" hangingPunct="1"/>
            <a:r>
              <a:rPr lang="en-US" altLang="en-US" sz="4000" dirty="0" smtClean="0"/>
              <a:t>Agreement - Purpose</a:t>
            </a:r>
          </a:p>
        </p:txBody>
      </p:sp>
      <p:sp>
        <p:nvSpPr>
          <p:cNvPr id="6147" name="Rectangle 3"/>
          <p:cNvSpPr>
            <a:spLocks noGrp="1" noChangeArrowheads="1"/>
          </p:cNvSpPr>
          <p:nvPr>
            <p:ph idx="1"/>
          </p:nvPr>
        </p:nvSpPr>
        <p:spPr>
          <a:xfrm>
            <a:off x="457200" y="1772816"/>
            <a:ext cx="8229600" cy="4176712"/>
          </a:xfrm>
        </p:spPr>
        <p:txBody>
          <a:bodyPr>
            <a:normAutofit lnSpcReduction="10000"/>
          </a:bodyPr>
          <a:lstStyle/>
          <a:p>
            <a:pPr eaLnBrk="1" hangingPunct="1">
              <a:spcAft>
                <a:spcPts val="0"/>
              </a:spcAft>
            </a:pPr>
            <a:r>
              <a:rPr lang="en-US" altLang="en-US" sz="2400" dirty="0" smtClean="0"/>
              <a:t>Protect &amp; serve, conduct coordinated &amp; efficient investigations.</a:t>
            </a:r>
          </a:p>
          <a:p>
            <a:pPr eaLnBrk="1" hangingPunct="1">
              <a:spcAft>
                <a:spcPts val="0"/>
              </a:spcAft>
            </a:pPr>
            <a:r>
              <a:rPr lang="en-US" altLang="en-US" sz="2400" dirty="0" smtClean="0"/>
              <a:t>Increase our understanding of the complex issues surrounding abuse or neglect.</a:t>
            </a:r>
          </a:p>
          <a:p>
            <a:pPr eaLnBrk="1" hangingPunct="1">
              <a:spcAft>
                <a:spcPts val="0"/>
              </a:spcAft>
            </a:pPr>
            <a:r>
              <a:rPr lang="en-US" altLang="en-US" sz="2400" dirty="0" smtClean="0"/>
              <a:t>Enhance understanding of the role each partner agency has during investigation, minimize duplicate efforts.</a:t>
            </a:r>
          </a:p>
          <a:p>
            <a:pPr eaLnBrk="1" hangingPunct="1">
              <a:spcAft>
                <a:spcPts val="0"/>
              </a:spcAft>
            </a:pPr>
            <a:r>
              <a:rPr lang="en-US" altLang="en-US" sz="2400" dirty="0"/>
              <a:t>Commit to conducting case review to help determine most effective manner to assist in the investigation, help identify the needs of and provide </a:t>
            </a:r>
            <a:r>
              <a:rPr lang="en-US" altLang="en-US" sz="2400" dirty="0" smtClean="0"/>
              <a:t>services, including </a:t>
            </a:r>
            <a:r>
              <a:rPr lang="en-US" altLang="en-US" sz="2400" dirty="0"/>
              <a:t>wellness checks and </a:t>
            </a:r>
            <a:r>
              <a:rPr lang="en-US" altLang="en-US" sz="2400" dirty="0" smtClean="0"/>
              <a:t>monitoring.</a:t>
            </a:r>
            <a:endParaRPr lang="en-US" altLang="en-US" sz="2400" dirty="0"/>
          </a:p>
          <a:p>
            <a:pPr eaLnBrk="1" hangingPunct="1">
              <a:spcAft>
                <a:spcPts val="0"/>
              </a:spcAft>
            </a:pPr>
            <a:r>
              <a:rPr lang="en-US" altLang="en-US" sz="2400" dirty="0" smtClean="0"/>
              <a:t>Honor rights of vulnerable adults to make own decisions.</a:t>
            </a:r>
          </a:p>
        </p:txBody>
      </p:sp>
    </p:spTree>
    <p:extLst>
      <p:ext uri="{BB962C8B-B14F-4D97-AF65-F5344CB8AC3E}">
        <p14:creationId xmlns:p14="http://schemas.microsoft.com/office/powerpoint/2010/main" val="528633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893763"/>
            <a:ext cx="8229600" cy="806450"/>
          </a:xfrm>
        </p:spPr>
        <p:txBody>
          <a:bodyPr/>
          <a:lstStyle/>
          <a:p>
            <a:pPr eaLnBrk="1" hangingPunct="1"/>
            <a:r>
              <a:rPr lang="en-US" altLang="en-US" sz="4000" dirty="0" smtClean="0"/>
              <a:t>Reporting</a:t>
            </a:r>
          </a:p>
        </p:txBody>
      </p:sp>
      <p:sp>
        <p:nvSpPr>
          <p:cNvPr id="10243" name="Rectangle 3"/>
          <p:cNvSpPr>
            <a:spLocks noGrp="1" noChangeArrowheads="1"/>
          </p:cNvSpPr>
          <p:nvPr>
            <p:ph idx="1"/>
          </p:nvPr>
        </p:nvSpPr>
        <p:spPr>
          <a:xfrm>
            <a:off x="457200" y="2205038"/>
            <a:ext cx="8229600" cy="4040187"/>
          </a:xfrm>
        </p:spPr>
        <p:txBody>
          <a:bodyPr/>
          <a:lstStyle/>
          <a:p>
            <a:pPr marL="0" indent="0" algn="ctr" eaLnBrk="1" hangingPunct="1">
              <a:spcAft>
                <a:spcPts val="600"/>
              </a:spcAft>
              <a:buNone/>
            </a:pPr>
            <a:r>
              <a:rPr lang="en-US" altLang="en-US" dirty="0" smtClean="0"/>
              <a:t>Michigan Centralized Intake</a:t>
            </a:r>
          </a:p>
          <a:p>
            <a:pPr marL="0" indent="0" algn="ctr" eaLnBrk="1" hangingPunct="1">
              <a:spcAft>
                <a:spcPts val="600"/>
              </a:spcAft>
              <a:buNone/>
            </a:pPr>
            <a:r>
              <a:rPr lang="en-US" altLang="en-US" dirty="0" smtClean="0"/>
              <a:t> for Abuse and Neglect </a:t>
            </a:r>
          </a:p>
          <a:p>
            <a:pPr marL="0" indent="0" algn="ctr" eaLnBrk="1" hangingPunct="1">
              <a:spcAft>
                <a:spcPts val="600"/>
              </a:spcAft>
              <a:buNone/>
            </a:pPr>
            <a:r>
              <a:rPr lang="en-US" altLang="en-US" dirty="0" smtClean="0"/>
              <a:t> </a:t>
            </a:r>
          </a:p>
          <a:p>
            <a:pPr marL="0" indent="0" algn="ctr" eaLnBrk="1" hangingPunct="1">
              <a:spcAft>
                <a:spcPts val="600"/>
              </a:spcAft>
              <a:buNone/>
            </a:pPr>
            <a:r>
              <a:rPr lang="en-US" altLang="en-US" dirty="0" smtClean="0"/>
              <a:t>(855) 444-3911</a:t>
            </a:r>
          </a:p>
          <a:p>
            <a:pPr marL="225425" indent="-225425" eaLnBrk="1" hangingPunct="1">
              <a:spcAft>
                <a:spcPts val="600"/>
              </a:spcAft>
            </a:pPr>
            <a:endParaRPr lang="en-US" altLang="en-US" dirty="0" smtClean="0"/>
          </a:p>
        </p:txBody>
      </p:sp>
    </p:spTree>
    <p:extLst>
      <p:ext uri="{BB962C8B-B14F-4D97-AF65-F5344CB8AC3E}">
        <p14:creationId xmlns:p14="http://schemas.microsoft.com/office/powerpoint/2010/main" val="2882966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Elder Financial Abuse is Increasing</a:t>
            </a:r>
          </a:p>
        </p:txBody>
      </p:sp>
      <p:sp>
        <p:nvSpPr>
          <p:cNvPr id="3" name="Content Placeholder 2"/>
          <p:cNvSpPr>
            <a:spLocks noGrp="1"/>
          </p:cNvSpPr>
          <p:nvPr>
            <p:ph idx="1"/>
          </p:nvPr>
        </p:nvSpPr>
        <p:spPr/>
        <p:txBody>
          <a:bodyPr/>
          <a:lstStyle/>
          <a:p>
            <a:r>
              <a:rPr lang="en-US" dirty="0"/>
              <a:t>70% of personal wealth in US held by older adults (Met Life 2009)</a:t>
            </a:r>
          </a:p>
          <a:p>
            <a:r>
              <a:rPr lang="en-US" dirty="0"/>
              <a:t>Persons 65 and older hold $15 trillion in assets (</a:t>
            </a:r>
            <a:r>
              <a:rPr lang="en-US" dirty="0" err="1"/>
              <a:t>Glaciel</a:t>
            </a:r>
            <a:r>
              <a:rPr lang="en-US" dirty="0"/>
              <a:t>, 2009)</a:t>
            </a:r>
          </a:p>
          <a:p>
            <a:r>
              <a:rPr lang="en-US" dirty="0"/>
              <a:t>Losses exceed $2.9 billion annually (Met Life, 2011)</a:t>
            </a:r>
          </a:p>
          <a:p>
            <a:endParaRPr lang="en-US" dirty="0"/>
          </a:p>
        </p:txBody>
      </p:sp>
    </p:spTree>
    <p:extLst>
      <p:ext uri="{BB962C8B-B14F-4D97-AF65-F5344CB8AC3E}">
        <p14:creationId xmlns:p14="http://schemas.microsoft.com/office/powerpoint/2010/main" val="266492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76400"/>
          </a:xfrm>
        </p:spPr>
        <p:txBody>
          <a:bodyPr>
            <a:normAutofit fontScale="90000"/>
          </a:bodyPr>
          <a:lstStyle/>
          <a:p>
            <a:pPr algn="ctr"/>
            <a:r>
              <a:rPr lang="en-US" dirty="0"/>
              <a:t/>
            </a:r>
            <a:br>
              <a:rPr lang="en-US" dirty="0"/>
            </a:br>
            <a:r>
              <a:rPr lang="en-US" dirty="0"/>
              <a:t>I.R.S. Scam</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Content Placeholder 3" descr="C:\Users\tomh\Desktop\I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3571875" cy="444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92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FAMILY EMERGENCY SCAM</a:t>
            </a:r>
            <a:endParaRPr lang="en-US" dirty="0"/>
          </a:p>
        </p:txBody>
      </p:sp>
      <p:pic>
        <p:nvPicPr>
          <p:cNvPr id="4" name="Picture 2" descr="C:\Users\tomh\Desktop\prison[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2566823" cy="330676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descr="C:\Users\tomh\Desktop\emt_worker_driving_an_ambulnce_0521-1009-1318-5930_SM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2438400"/>
            <a:ext cx="4456981"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0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LOTTERY/SWEEPSTAKES SCAM</a:t>
            </a:r>
          </a:p>
        </p:txBody>
      </p:sp>
      <p:pic>
        <p:nvPicPr>
          <p:cNvPr id="4" name="Content Placeholder 3" descr="C:\Users\tomh\Desktop\money_man_1[1].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54302" y="1935163"/>
            <a:ext cx="4635396"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6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HOME REPAIR SCAM</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133600" y="2057401"/>
            <a:ext cx="4144113" cy="3549974"/>
          </a:xfrm>
          <a:prstGeom prst="rect">
            <a:avLst/>
          </a:prstGeom>
        </p:spPr>
      </p:pic>
    </p:spTree>
    <p:extLst>
      <p:ext uri="{BB962C8B-B14F-4D97-AF65-F5344CB8AC3E}">
        <p14:creationId xmlns:p14="http://schemas.microsoft.com/office/powerpoint/2010/main" val="104059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pPr algn="ctr"/>
            <a:r>
              <a:rPr lang="en-US" dirty="0"/>
              <a:t>LOVE INTEREST/FRIENDSHIP SCAM </a:t>
            </a:r>
            <a:br>
              <a:rPr lang="en-US" dirty="0"/>
            </a:br>
            <a:endParaRPr lang="en-US" dirty="0"/>
          </a:p>
        </p:txBody>
      </p:sp>
      <p:pic>
        <p:nvPicPr>
          <p:cNvPr id="4" name="Content Placeholder 3" descr="C:\Users\tomh\Desktop\love-clip-art-dTrAXzpT9[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17930" y="2866286"/>
            <a:ext cx="3508140" cy="252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36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713</TotalTime>
  <Words>1281</Words>
  <Application>Microsoft Office PowerPoint</Application>
  <PresentationFormat>On-screen Show (4:3)</PresentationFormat>
  <Paragraphs>129</Paragraphs>
  <Slides>32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Flow</vt:lpstr>
      <vt:lpstr>Microsoft Excel Chart</vt:lpstr>
      <vt:lpstr>Vulnerable adult definition MCL 750.145m</vt:lpstr>
      <vt:lpstr>Vulnerable Adult Fraud</vt:lpstr>
      <vt:lpstr>Financial Exploitation 2005-2013</vt:lpstr>
      <vt:lpstr>Elder Financial Abuse is Increasing</vt:lpstr>
      <vt:lpstr> I.R.S. Scam </vt:lpstr>
      <vt:lpstr>FAMILY EMERGENCY SCAM</vt:lpstr>
      <vt:lpstr>LOTTERY/SWEEPSTAKES SCAM</vt:lpstr>
      <vt:lpstr>HOME REPAIR SCAM</vt:lpstr>
      <vt:lpstr>LOVE INTEREST/FRIENDSHIP SCAM  </vt:lpstr>
      <vt:lpstr>HEALTHCARE/HEALTH INSURANCE FRAUD SCAM</vt:lpstr>
      <vt:lpstr>PowerPoint Presentation</vt:lpstr>
      <vt:lpstr>IDENTITY THEFT</vt:lpstr>
      <vt:lpstr>CHARITY SCAMS</vt:lpstr>
      <vt:lpstr>SCAREWARE</vt:lpstr>
      <vt:lpstr>CARD CRACKING</vt:lpstr>
      <vt:lpstr>JURY DUTY SCAM</vt:lpstr>
      <vt:lpstr>UTILITY SCAM</vt:lpstr>
      <vt:lpstr>DEBT COLLECTOR SCAM</vt:lpstr>
      <vt:lpstr>TELEMARKETING FRAUD</vt:lpstr>
      <vt:lpstr>Exploitation (by family and Caregivers) </vt:lpstr>
      <vt:lpstr>New POA Law</vt:lpstr>
      <vt:lpstr>Common Practices by Abusers</vt:lpstr>
      <vt:lpstr>Tips</vt:lpstr>
      <vt:lpstr>The Criminal Justice Process </vt:lpstr>
      <vt:lpstr>Referral information</vt:lpstr>
      <vt:lpstr>PowerPoint Presentation</vt:lpstr>
      <vt:lpstr>MI-MVP</vt:lpstr>
      <vt:lpstr>Vulnerable Adult Network</vt:lpstr>
      <vt:lpstr>Vulnerable Adult Network</vt:lpstr>
      <vt:lpstr>Investigative Team</vt:lpstr>
      <vt:lpstr>Agreement - Purpose</vt:lpstr>
      <vt:lpstr>Reporting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Exploitation</dc:title>
  <dc:creator>Thomas Holcomb</dc:creator>
  <cp:lastModifiedBy>Susan</cp:lastModifiedBy>
  <cp:revision>43</cp:revision>
  <dcterms:created xsi:type="dcterms:W3CDTF">2016-05-12T17:36:05Z</dcterms:created>
  <dcterms:modified xsi:type="dcterms:W3CDTF">2019-01-06T21:36:08Z</dcterms:modified>
</cp:coreProperties>
</file>