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7" r:id="rId2"/>
    <p:sldId id="295" r:id="rId3"/>
    <p:sldId id="624" r:id="rId4"/>
    <p:sldId id="629" r:id="rId5"/>
    <p:sldId id="626" r:id="rId6"/>
    <p:sldId id="630" r:id="rId7"/>
    <p:sldId id="265" r:id="rId8"/>
    <p:sldId id="631" r:id="rId9"/>
    <p:sldId id="633" r:id="rId10"/>
    <p:sldId id="268" r:id="rId11"/>
    <p:sldId id="634" r:id="rId12"/>
    <p:sldId id="266" r:id="rId13"/>
    <p:sldId id="635" r:id="rId14"/>
    <p:sldId id="275" r:id="rId15"/>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xmlns="">
        <p15:guide id="1" orient="horz" pos="2904"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6A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E2CC"/>
          </a:solidFill>
        </a:fill>
      </a:tcStyle>
    </a:wholeTbl>
    <a:band2H>
      <a:tcTxStyle/>
      <a:tcStyle>
        <a:tcBdr/>
        <a:fill>
          <a:solidFill>
            <a:srgbClr val="E7F1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9E3CA"/>
          </a:solidFill>
        </a:fill>
      </a:tcStyle>
    </a:wholeTbl>
    <a:band2H>
      <a:tcTxStyle/>
      <a:tcStyle>
        <a:tcBdr/>
        <a:fill>
          <a:solidFill>
            <a:srgbClr val="F4F2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BDD"/>
          </a:solidFill>
        </a:fill>
      </a:tcStyle>
    </a:wholeTbl>
    <a:band2H>
      <a:tcTxStyle/>
      <a:tcStyle>
        <a:tcBdr/>
        <a:fill>
          <a:solidFill>
            <a:srgbClr val="E9EE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81" autoAdjust="0"/>
    <p:restoredTop sz="86481" autoAdjust="0"/>
  </p:normalViewPr>
  <p:slideViewPr>
    <p:cSldViewPr snapToGrid="0" snapToObjects="1">
      <p:cViewPr varScale="1">
        <p:scale>
          <a:sx n="62" d="100"/>
          <a:sy n="62" d="100"/>
        </p:scale>
        <p:origin x="852" y="72"/>
      </p:cViewPr>
      <p:guideLst>
        <p:guide orient="horz" pos="2904"/>
        <p:guide pos="2880"/>
      </p:guideLst>
    </p:cSldViewPr>
  </p:slideViewPr>
  <p:outlineViewPr>
    <p:cViewPr>
      <p:scale>
        <a:sx n="33" d="100"/>
        <a:sy n="33" d="100"/>
      </p:scale>
      <p:origin x="0" y="-5280"/>
    </p:cViewPr>
  </p:outlin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C1EAFB-9DB2-45A8-A755-8044A143481E}" type="doc">
      <dgm:prSet loTypeId="urn:microsoft.com/office/officeart/2005/8/layout/venn1" loCatId="relationship" qsTypeId="urn:microsoft.com/office/officeart/2005/8/quickstyle/simple1" qsCatId="simple" csTypeId="urn:microsoft.com/office/officeart/2005/8/colors/accent1_2" csCatId="accent1" phldr="1"/>
      <dgm:spPr/>
    </dgm:pt>
    <dgm:pt modelId="{A1BE11B0-3044-471B-8E78-741E481054E1}">
      <dgm:prSet phldrT="[Text]"/>
      <dgm:spPr/>
      <dgm:t>
        <a:bodyPr/>
        <a:lstStyle/>
        <a:p>
          <a:r>
            <a:rPr lang="en-US" b="1" dirty="0">
              <a:solidFill>
                <a:schemeClr val="bg2">
                  <a:lumMod val="50000"/>
                </a:schemeClr>
              </a:solidFill>
            </a:rPr>
            <a:t>Low Interest Rates</a:t>
          </a:r>
        </a:p>
      </dgm:t>
    </dgm:pt>
    <dgm:pt modelId="{872FB46D-1FC0-45FA-BF24-FDFAB3CB74BF}" type="parTrans" cxnId="{A149E5D5-EFFF-480F-BFAC-DF9DE601191A}">
      <dgm:prSet/>
      <dgm:spPr/>
      <dgm:t>
        <a:bodyPr/>
        <a:lstStyle/>
        <a:p>
          <a:endParaRPr lang="en-US"/>
        </a:p>
      </dgm:t>
    </dgm:pt>
    <dgm:pt modelId="{B95867EF-B545-4E6B-86CE-07F889B1146C}" type="sibTrans" cxnId="{A149E5D5-EFFF-480F-BFAC-DF9DE601191A}">
      <dgm:prSet/>
      <dgm:spPr/>
      <dgm:t>
        <a:bodyPr/>
        <a:lstStyle/>
        <a:p>
          <a:endParaRPr lang="en-US"/>
        </a:p>
      </dgm:t>
    </dgm:pt>
    <dgm:pt modelId="{9522D477-FFD0-4B06-98C3-66FD3C0186AE}">
      <dgm:prSet phldrT="[Text]"/>
      <dgm:spPr/>
      <dgm:t>
        <a:bodyPr/>
        <a:lstStyle/>
        <a:p>
          <a:r>
            <a:rPr lang="en-US" b="1" dirty="0">
              <a:solidFill>
                <a:schemeClr val="bg2">
                  <a:lumMod val="50000"/>
                </a:schemeClr>
              </a:solidFill>
            </a:rPr>
            <a:t>Tax Law Sunset</a:t>
          </a:r>
        </a:p>
      </dgm:t>
    </dgm:pt>
    <dgm:pt modelId="{DEE9A811-CEA6-4FF1-8562-430D4AE96F33}" type="parTrans" cxnId="{EF0DE160-FD95-4A3B-824F-14D82CE0BD2C}">
      <dgm:prSet/>
      <dgm:spPr/>
      <dgm:t>
        <a:bodyPr/>
        <a:lstStyle/>
        <a:p>
          <a:endParaRPr lang="en-US"/>
        </a:p>
      </dgm:t>
    </dgm:pt>
    <dgm:pt modelId="{98CBC2F9-62CB-4F30-941C-1B17ABA83F2D}" type="sibTrans" cxnId="{EF0DE160-FD95-4A3B-824F-14D82CE0BD2C}">
      <dgm:prSet/>
      <dgm:spPr/>
      <dgm:t>
        <a:bodyPr/>
        <a:lstStyle/>
        <a:p>
          <a:endParaRPr lang="en-US"/>
        </a:p>
      </dgm:t>
    </dgm:pt>
    <dgm:pt modelId="{3FADA1C6-E6B7-4567-AB05-9CAE3A81EBA9}">
      <dgm:prSet phldrT="[Text]"/>
      <dgm:spPr/>
      <dgm:t>
        <a:bodyPr/>
        <a:lstStyle/>
        <a:p>
          <a:r>
            <a:rPr lang="en-US" b="1" dirty="0">
              <a:solidFill>
                <a:schemeClr val="bg2">
                  <a:lumMod val="50000"/>
                </a:schemeClr>
              </a:solidFill>
            </a:rPr>
            <a:t>Favorable Tax Laws</a:t>
          </a:r>
        </a:p>
      </dgm:t>
    </dgm:pt>
    <dgm:pt modelId="{9E9850A2-E3D9-4993-989B-6C9ABEA7D78A}" type="parTrans" cxnId="{153A2298-4C98-4015-B475-75499C99E4B4}">
      <dgm:prSet/>
      <dgm:spPr/>
      <dgm:t>
        <a:bodyPr/>
        <a:lstStyle/>
        <a:p>
          <a:endParaRPr lang="en-US"/>
        </a:p>
      </dgm:t>
    </dgm:pt>
    <dgm:pt modelId="{D4D4F025-A53F-4F6D-A4C0-F493CCEA29FB}" type="sibTrans" cxnId="{153A2298-4C98-4015-B475-75499C99E4B4}">
      <dgm:prSet/>
      <dgm:spPr/>
      <dgm:t>
        <a:bodyPr/>
        <a:lstStyle/>
        <a:p>
          <a:endParaRPr lang="en-US"/>
        </a:p>
      </dgm:t>
    </dgm:pt>
    <dgm:pt modelId="{EED652DB-18DA-497C-A314-ACBFED7FC6DC}" type="pres">
      <dgm:prSet presAssocID="{E1C1EAFB-9DB2-45A8-A755-8044A143481E}" presName="compositeShape" presStyleCnt="0">
        <dgm:presLayoutVars>
          <dgm:chMax val="7"/>
          <dgm:dir/>
          <dgm:resizeHandles val="exact"/>
        </dgm:presLayoutVars>
      </dgm:prSet>
      <dgm:spPr/>
    </dgm:pt>
    <dgm:pt modelId="{CBB7A770-353A-4ADE-9E00-6F6B5C6B9050}" type="pres">
      <dgm:prSet presAssocID="{A1BE11B0-3044-471B-8E78-741E481054E1}" presName="circ1" presStyleLbl="vennNode1" presStyleIdx="0" presStyleCnt="3"/>
      <dgm:spPr/>
      <dgm:t>
        <a:bodyPr/>
        <a:lstStyle/>
        <a:p>
          <a:endParaRPr lang="en-US"/>
        </a:p>
      </dgm:t>
    </dgm:pt>
    <dgm:pt modelId="{2E6999A8-C6C5-4B61-AD94-9223C5C56979}" type="pres">
      <dgm:prSet presAssocID="{A1BE11B0-3044-471B-8E78-741E481054E1}" presName="circ1Tx" presStyleLbl="revTx" presStyleIdx="0" presStyleCnt="0">
        <dgm:presLayoutVars>
          <dgm:chMax val="0"/>
          <dgm:chPref val="0"/>
          <dgm:bulletEnabled val="1"/>
        </dgm:presLayoutVars>
      </dgm:prSet>
      <dgm:spPr/>
      <dgm:t>
        <a:bodyPr/>
        <a:lstStyle/>
        <a:p>
          <a:endParaRPr lang="en-US"/>
        </a:p>
      </dgm:t>
    </dgm:pt>
    <dgm:pt modelId="{2C7BAC7D-481E-4B21-8889-E603C4096228}" type="pres">
      <dgm:prSet presAssocID="{9522D477-FFD0-4B06-98C3-66FD3C0186AE}" presName="circ2" presStyleLbl="vennNode1" presStyleIdx="1" presStyleCnt="3"/>
      <dgm:spPr/>
      <dgm:t>
        <a:bodyPr/>
        <a:lstStyle/>
        <a:p>
          <a:endParaRPr lang="en-US"/>
        </a:p>
      </dgm:t>
    </dgm:pt>
    <dgm:pt modelId="{6E12FF17-50F4-4E2A-AC43-F78061AFF4D6}" type="pres">
      <dgm:prSet presAssocID="{9522D477-FFD0-4B06-98C3-66FD3C0186AE}" presName="circ2Tx" presStyleLbl="revTx" presStyleIdx="0" presStyleCnt="0">
        <dgm:presLayoutVars>
          <dgm:chMax val="0"/>
          <dgm:chPref val="0"/>
          <dgm:bulletEnabled val="1"/>
        </dgm:presLayoutVars>
      </dgm:prSet>
      <dgm:spPr/>
      <dgm:t>
        <a:bodyPr/>
        <a:lstStyle/>
        <a:p>
          <a:endParaRPr lang="en-US"/>
        </a:p>
      </dgm:t>
    </dgm:pt>
    <dgm:pt modelId="{9BBB3D5F-7296-4C67-A9B5-6F4A822F6598}" type="pres">
      <dgm:prSet presAssocID="{3FADA1C6-E6B7-4567-AB05-9CAE3A81EBA9}" presName="circ3" presStyleLbl="vennNode1" presStyleIdx="2" presStyleCnt="3"/>
      <dgm:spPr/>
      <dgm:t>
        <a:bodyPr/>
        <a:lstStyle/>
        <a:p>
          <a:endParaRPr lang="en-US"/>
        </a:p>
      </dgm:t>
    </dgm:pt>
    <dgm:pt modelId="{ED5F965E-6723-459A-8B07-D408BF014D42}" type="pres">
      <dgm:prSet presAssocID="{3FADA1C6-E6B7-4567-AB05-9CAE3A81EBA9}" presName="circ3Tx" presStyleLbl="revTx" presStyleIdx="0" presStyleCnt="0">
        <dgm:presLayoutVars>
          <dgm:chMax val="0"/>
          <dgm:chPref val="0"/>
          <dgm:bulletEnabled val="1"/>
        </dgm:presLayoutVars>
      </dgm:prSet>
      <dgm:spPr/>
      <dgm:t>
        <a:bodyPr/>
        <a:lstStyle/>
        <a:p>
          <a:endParaRPr lang="en-US"/>
        </a:p>
      </dgm:t>
    </dgm:pt>
  </dgm:ptLst>
  <dgm:cxnLst>
    <dgm:cxn modelId="{39B7283E-6042-4279-8F56-DBD16510CBE6}" type="presOf" srcId="{3FADA1C6-E6B7-4567-AB05-9CAE3A81EBA9}" destId="{ED5F965E-6723-459A-8B07-D408BF014D42}" srcOrd="1" destOrd="0" presId="urn:microsoft.com/office/officeart/2005/8/layout/venn1"/>
    <dgm:cxn modelId="{A149E5D5-EFFF-480F-BFAC-DF9DE601191A}" srcId="{E1C1EAFB-9DB2-45A8-A755-8044A143481E}" destId="{A1BE11B0-3044-471B-8E78-741E481054E1}" srcOrd="0" destOrd="0" parTransId="{872FB46D-1FC0-45FA-BF24-FDFAB3CB74BF}" sibTransId="{B95867EF-B545-4E6B-86CE-07F889B1146C}"/>
    <dgm:cxn modelId="{153A2298-4C98-4015-B475-75499C99E4B4}" srcId="{E1C1EAFB-9DB2-45A8-A755-8044A143481E}" destId="{3FADA1C6-E6B7-4567-AB05-9CAE3A81EBA9}" srcOrd="2" destOrd="0" parTransId="{9E9850A2-E3D9-4993-989B-6C9ABEA7D78A}" sibTransId="{D4D4F025-A53F-4F6D-A4C0-F493CCEA29FB}"/>
    <dgm:cxn modelId="{EF0DE160-FD95-4A3B-824F-14D82CE0BD2C}" srcId="{E1C1EAFB-9DB2-45A8-A755-8044A143481E}" destId="{9522D477-FFD0-4B06-98C3-66FD3C0186AE}" srcOrd="1" destOrd="0" parTransId="{DEE9A811-CEA6-4FF1-8562-430D4AE96F33}" sibTransId="{98CBC2F9-62CB-4F30-941C-1B17ABA83F2D}"/>
    <dgm:cxn modelId="{F7B2A546-B929-41EA-A6FC-9A85D9AE9AF7}" type="presOf" srcId="{E1C1EAFB-9DB2-45A8-A755-8044A143481E}" destId="{EED652DB-18DA-497C-A314-ACBFED7FC6DC}" srcOrd="0" destOrd="0" presId="urn:microsoft.com/office/officeart/2005/8/layout/venn1"/>
    <dgm:cxn modelId="{B09B7FFA-F424-493C-B31D-6B9D0C18C7F0}" type="presOf" srcId="{9522D477-FFD0-4B06-98C3-66FD3C0186AE}" destId="{6E12FF17-50F4-4E2A-AC43-F78061AFF4D6}" srcOrd="1" destOrd="0" presId="urn:microsoft.com/office/officeart/2005/8/layout/venn1"/>
    <dgm:cxn modelId="{939EAE93-0BDC-4298-95B1-C9042ED58551}" type="presOf" srcId="{A1BE11B0-3044-471B-8E78-741E481054E1}" destId="{CBB7A770-353A-4ADE-9E00-6F6B5C6B9050}" srcOrd="0" destOrd="0" presId="urn:microsoft.com/office/officeart/2005/8/layout/venn1"/>
    <dgm:cxn modelId="{7FFA80AD-73B2-4E6B-844E-920135D47C14}" type="presOf" srcId="{9522D477-FFD0-4B06-98C3-66FD3C0186AE}" destId="{2C7BAC7D-481E-4B21-8889-E603C4096228}" srcOrd="0" destOrd="0" presId="urn:microsoft.com/office/officeart/2005/8/layout/venn1"/>
    <dgm:cxn modelId="{040CE202-B197-484E-9A23-52217D9C39EA}" type="presOf" srcId="{A1BE11B0-3044-471B-8E78-741E481054E1}" destId="{2E6999A8-C6C5-4B61-AD94-9223C5C56979}" srcOrd="1" destOrd="0" presId="urn:microsoft.com/office/officeart/2005/8/layout/venn1"/>
    <dgm:cxn modelId="{76EB229B-020F-4236-8A41-A3317594889C}" type="presOf" srcId="{3FADA1C6-E6B7-4567-AB05-9CAE3A81EBA9}" destId="{9BBB3D5F-7296-4C67-A9B5-6F4A822F6598}" srcOrd="0" destOrd="0" presId="urn:microsoft.com/office/officeart/2005/8/layout/venn1"/>
    <dgm:cxn modelId="{7F8A0861-A6B7-492E-814A-AC234D254FAB}" type="presParOf" srcId="{EED652DB-18DA-497C-A314-ACBFED7FC6DC}" destId="{CBB7A770-353A-4ADE-9E00-6F6B5C6B9050}" srcOrd="0" destOrd="0" presId="urn:microsoft.com/office/officeart/2005/8/layout/venn1"/>
    <dgm:cxn modelId="{C223607B-E051-41BC-8739-E923618FC75F}" type="presParOf" srcId="{EED652DB-18DA-497C-A314-ACBFED7FC6DC}" destId="{2E6999A8-C6C5-4B61-AD94-9223C5C56979}" srcOrd="1" destOrd="0" presId="urn:microsoft.com/office/officeart/2005/8/layout/venn1"/>
    <dgm:cxn modelId="{E45862FB-E60B-4A29-8043-305050F39FB8}" type="presParOf" srcId="{EED652DB-18DA-497C-A314-ACBFED7FC6DC}" destId="{2C7BAC7D-481E-4B21-8889-E603C4096228}" srcOrd="2" destOrd="0" presId="urn:microsoft.com/office/officeart/2005/8/layout/venn1"/>
    <dgm:cxn modelId="{E369771E-90B8-470F-969F-1884CD5A1F11}" type="presParOf" srcId="{EED652DB-18DA-497C-A314-ACBFED7FC6DC}" destId="{6E12FF17-50F4-4E2A-AC43-F78061AFF4D6}" srcOrd="3" destOrd="0" presId="urn:microsoft.com/office/officeart/2005/8/layout/venn1"/>
    <dgm:cxn modelId="{18E572BA-4969-4730-83B2-AAB986239D64}" type="presParOf" srcId="{EED652DB-18DA-497C-A314-ACBFED7FC6DC}" destId="{9BBB3D5F-7296-4C67-A9B5-6F4A822F6598}" srcOrd="4" destOrd="0" presId="urn:microsoft.com/office/officeart/2005/8/layout/venn1"/>
    <dgm:cxn modelId="{236F7C3E-F0B5-4A8E-A607-ACF22AE64E70}" type="presParOf" srcId="{EED652DB-18DA-497C-A314-ACBFED7FC6DC}" destId="{ED5F965E-6723-459A-8B07-D408BF014D42}"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AFCF40-28F3-4E55-9ED1-22472E4AD1E8}"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US"/>
        </a:p>
      </dgm:t>
    </dgm:pt>
    <dgm:pt modelId="{BA7DB3D2-945E-4256-8722-DE6D072E523B}">
      <dgm:prSet phldrT="[Text]"/>
      <dgm:spPr/>
      <dgm:t>
        <a:bodyPr/>
        <a:lstStyle/>
        <a:p>
          <a:r>
            <a:rPr lang="en-US" dirty="0"/>
            <a:t>A person passes with a $10,000,000 estate</a:t>
          </a:r>
        </a:p>
      </dgm:t>
    </dgm:pt>
    <dgm:pt modelId="{69DB518B-CFC8-4B07-988F-B8ECC0902E0E}" type="parTrans" cxnId="{1944EC0E-C718-4BF5-8F74-9A1CA63BE95C}">
      <dgm:prSet/>
      <dgm:spPr/>
      <dgm:t>
        <a:bodyPr/>
        <a:lstStyle/>
        <a:p>
          <a:endParaRPr lang="en-US"/>
        </a:p>
      </dgm:t>
    </dgm:pt>
    <dgm:pt modelId="{B4A18623-B5E0-4736-AA82-DFCE471E7EB8}" type="sibTrans" cxnId="{1944EC0E-C718-4BF5-8F74-9A1CA63BE95C}">
      <dgm:prSet/>
      <dgm:spPr/>
      <dgm:t>
        <a:bodyPr/>
        <a:lstStyle/>
        <a:p>
          <a:endParaRPr lang="en-US"/>
        </a:p>
      </dgm:t>
    </dgm:pt>
    <dgm:pt modelId="{8FA14327-4AA7-4CF9-81AD-4E6DF17328B4}">
      <dgm:prSet phldrT="[Text]"/>
      <dgm:spPr/>
      <dgm:t>
        <a:bodyPr/>
        <a:lstStyle/>
        <a:p>
          <a:r>
            <a:rPr lang="en-US" dirty="0">
              <a:solidFill>
                <a:schemeClr val="bg2">
                  <a:lumMod val="50000"/>
                </a:schemeClr>
              </a:solidFill>
            </a:rPr>
            <a:t>December 31, 2025: Likely pays $0 estate tax</a:t>
          </a:r>
        </a:p>
      </dgm:t>
    </dgm:pt>
    <dgm:pt modelId="{3F64AFA0-8DFF-4EB3-9495-C7EE6842D081}" type="parTrans" cxnId="{54CEA33F-CDC1-433F-9DC1-27C60A5D8034}">
      <dgm:prSet/>
      <dgm:spPr/>
      <dgm:t>
        <a:bodyPr/>
        <a:lstStyle/>
        <a:p>
          <a:endParaRPr lang="en-US"/>
        </a:p>
      </dgm:t>
    </dgm:pt>
    <dgm:pt modelId="{1F01DB8F-E197-4034-91C4-26A336204582}" type="sibTrans" cxnId="{54CEA33F-CDC1-433F-9DC1-27C60A5D8034}">
      <dgm:prSet/>
      <dgm:spPr/>
      <dgm:t>
        <a:bodyPr/>
        <a:lstStyle/>
        <a:p>
          <a:endParaRPr lang="en-US"/>
        </a:p>
      </dgm:t>
    </dgm:pt>
    <dgm:pt modelId="{9B6FB6C1-5BC0-4B49-85C8-1337E1A48592}">
      <dgm:prSet phldrT="[Text]"/>
      <dgm:spPr/>
      <dgm:t>
        <a:bodyPr/>
        <a:lstStyle/>
        <a:p>
          <a:r>
            <a:rPr lang="en-US" dirty="0">
              <a:solidFill>
                <a:schemeClr val="bg2">
                  <a:lumMod val="50000"/>
                </a:schemeClr>
              </a:solidFill>
            </a:rPr>
            <a:t>January 1, 2026: Likely pays $1,600,000 in federal estate taxes*</a:t>
          </a:r>
        </a:p>
      </dgm:t>
    </dgm:pt>
    <dgm:pt modelId="{6B7BF0F7-E229-4631-8516-80AE6C964916}" type="parTrans" cxnId="{F5A88E8C-E4E2-4D64-8C6C-117226951423}">
      <dgm:prSet/>
      <dgm:spPr/>
      <dgm:t>
        <a:bodyPr/>
        <a:lstStyle/>
        <a:p>
          <a:endParaRPr lang="en-US"/>
        </a:p>
      </dgm:t>
    </dgm:pt>
    <dgm:pt modelId="{98285C94-F462-4154-824F-CA92F778FD32}" type="sibTrans" cxnId="{F5A88E8C-E4E2-4D64-8C6C-117226951423}">
      <dgm:prSet/>
      <dgm:spPr/>
      <dgm:t>
        <a:bodyPr/>
        <a:lstStyle/>
        <a:p>
          <a:endParaRPr lang="en-US"/>
        </a:p>
      </dgm:t>
    </dgm:pt>
    <dgm:pt modelId="{5919354F-9AEB-4E50-B6A8-A4C565F05ADB}">
      <dgm:prSet phldrT="[Text]"/>
      <dgm:spPr/>
      <dgm:t>
        <a:bodyPr/>
        <a:lstStyle/>
        <a:p>
          <a:r>
            <a:rPr lang="en-US" dirty="0"/>
            <a:t>A person does a Roth conversion for a $500,000 IRA</a:t>
          </a:r>
        </a:p>
      </dgm:t>
    </dgm:pt>
    <dgm:pt modelId="{3D5F4D5C-5F00-4AA4-844F-E7490B228A22}" type="parTrans" cxnId="{4B9945B1-1254-457C-BC14-6772BD7E18C8}">
      <dgm:prSet/>
      <dgm:spPr/>
      <dgm:t>
        <a:bodyPr/>
        <a:lstStyle/>
        <a:p>
          <a:endParaRPr lang="en-US"/>
        </a:p>
      </dgm:t>
    </dgm:pt>
    <dgm:pt modelId="{E20D922D-07A6-465C-8B26-E81995820AB0}" type="sibTrans" cxnId="{4B9945B1-1254-457C-BC14-6772BD7E18C8}">
      <dgm:prSet/>
      <dgm:spPr/>
      <dgm:t>
        <a:bodyPr/>
        <a:lstStyle/>
        <a:p>
          <a:endParaRPr lang="en-US"/>
        </a:p>
      </dgm:t>
    </dgm:pt>
    <dgm:pt modelId="{EACB2816-42A7-46F9-8459-CEC7F767F915}">
      <dgm:prSet phldrT="[Text]"/>
      <dgm:spPr/>
      <dgm:t>
        <a:bodyPr/>
        <a:lstStyle/>
        <a:p>
          <a:r>
            <a:rPr lang="en-US" dirty="0">
              <a:solidFill>
                <a:schemeClr val="bg2">
                  <a:lumMod val="50000"/>
                </a:schemeClr>
              </a:solidFill>
            </a:rPr>
            <a:t>December 31, 2025: Likely pays $185,000 in income taxes at the highest marginal rate</a:t>
          </a:r>
        </a:p>
      </dgm:t>
    </dgm:pt>
    <dgm:pt modelId="{D954693F-E0A4-47E3-BAE6-5EBA1CFA5700}" type="parTrans" cxnId="{C47C58CA-DBFC-4280-A2F7-FDC56451FBFE}">
      <dgm:prSet/>
      <dgm:spPr/>
      <dgm:t>
        <a:bodyPr/>
        <a:lstStyle/>
        <a:p>
          <a:endParaRPr lang="en-US"/>
        </a:p>
      </dgm:t>
    </dgm:pt>
    <dgm:pt modelId="{B461C897-F254-4205-842E-0DE57EBAD9EF}" type="sibTrans" cxnId="{C47C58CA-DBFC-4280-A2F7-FDC56451FBFE}">
      <dgm:prSet/>
      <dgm:spPr/>
      <dgm:t>
        <a:bodyPr/>
        <a:lstStyle/>
        <a:p>
          <a:endParaRPr lang="en-US"/>
        </a:p>
      </dgm:t>
    </dgm:pt>
    <dgm:pt modelId="{638C950A-03C8-4507-BAC4-9E3AE6CB5BC3}">
      <dgm:prSet phldrT="[Text]"/>
      <dgm:spPr/>
      <dgm:t>
        <a:bodyPr/>
        <a:lstStyle/>
        <a:p>
          <a:r>
            <a:rPr lang="en-US" dirty="0">
              <a:solidFill>
                <a:schemeClr val="bg2">
                  <a:lumMod val="50000"/>
                </a:schemeClr>
              </a:solidFill>
            </a:rPr>
            <a:t>January 1, 2026: Likely pays $198,000 in income taxes at the highest marginal rate</a:t>
          </a:r>
        </a:p>
      </dgm:t>
    </dgm:pt>
    <dgm:pt modelId="{D87C6094-098B-45B6-81AA-264D920E62E5}" type="parTrans" cxnId="{1D4A7894-2F6F-4D3B-A8D9-97FFEFAE2EC4}">
      <dgm:prSet/>
      <dgm:spPr/>
      <dgm:t>
        <a:bodyPr/>
        <a:lstStyle/>
        <a:p>
          <a:endParaRPr lang="en-US"/>
        </a:p>
      </dgm:t>
    </dgm:pt>
    <dgm:pt modelId="{810F0859-EE29-4E5D-A336-B2B96A9F5455}" type="sibTrans" cxnId="{1D4A7894-2F6F-4D3B-A8D9-97FFEFAE2EC4}">
      <dgm:prSet/>
      <dgm:spPr/>
      <dgm:t>
        <a:bodyPr/>
        <a:lstStyle/>
        <a:p>
          <a:endParaRPr lang="en-US"/>
        </a:p>
      </dgm:t>
    </dgm:pt>
    <dgm:pt modelId="{15576AB9-2F68-4FB4-A42E-B6D4EC8924BE}" type="pres">
      <dgm:prSet presAssocID="{49AFCF40-28F3-4E55-9ED1-22472E4AD1E8}" presName="diagram" presStyleCnt="0">
        <dgm:presLayoutVars>
          <dgm:chPref val="1"/>
          <dgm:dir/>
          <dgm:animOne val="branch"/>
          <dgm:animLvl val="lvl"/>
          <dgm:resizeHandles/>
        </dgm:presLayoutVars>
      </dgm:prSet>
      <dgm:spPr/>
      <dgm:t>
        <a:bodyPr/>
        <a:lstStyle/>
        <a:p>
          <a:endParaRPr lang="en-US"/>
        </a:p>
      </dgm:t>
    </dgm:pt>
    <dgm:pt modelId="{FA6806A6-EA18-46E1-A48B-42EF013210F6}" type="pres">
      <dgm:prSet presAssocID="{BA7DB3D2-945E-4256-8722-DE6D072E523B}" presName="root" presStyleCnt="0"/>
      <dgm:spPr/>
    </dgm:pt>
    <dgm:pt modelId="{8011297C-9616-4DB8-B1EA-FE5531B09BEF}" type="pres">
      <dgm:prSet presAssocID="{BA7DB3D2-945E-4256-8722-DE6D072E523B}" presName="rootComposite" presStyleCnt="0"/>
      <dgm:spPr/>
    </dgm:pt>
    <dgm:pt modelId="{17EB9F6D-201A-4D15-8FF1-92D8BA2A6ADA}" type="pres">
      <dgm:prSet presAssocID="{BA7DB3D2-945E-4256-8722-DE6D072E523B}" presName="rootText" presStyleLbl="node1" presStyleIdx="0" presStyleCnt="2"/>
      <dgm:spPr/>
      <dgm:t>
        <a:bodyPr/>
        <a:lstStyle/>
        <a:p>
          <a:endParaRPr lang="en-US"/>
        </a:p>
      </dgm:t>
    </dgm:pt>
    <dgm:pt modelId="{C2B5E6A4-FFFE-474F-88B9-CAB4124E265D}" type="pres">
      <dgm:prSet presAssocID="{BA7DB3D2-945E-4256-8722-DE6D072E523B}" presName="rootConnector" presStyleLbl="node1" presStyleIdx="0" presStyleCnt="2"/>
      <dgm:spPr/>
      <dgm:t>
        <a:bodyPr/>
        <a:lstStyle/>
        <a:p>
          <a:endParaRPr lang="en-US"/>
        </a:p>
      </dgm:t>
    </dgm:pt>
    <dgm:pt modelId="{DC7E0420-BF54-4A9D-8F65-7442506E605E}" type="pres">
      <dgm:prSet presAssocID="{BA7DB3D2-945E-4256-8722-DE6D072E523B}" presName="childShape" presStyleCnt="0"/>
      <dgm:spPr/>
    </dgm:pt>
    <dgm:pt modelId="{EB6920E1-B1B8-407F-9A39-EAD421EEE798}" type="pres">
      <dgm:prSet presAssocID="{3F64AFA0-8DFF-4EB3-9495-C7EE6842D081}" presName="Name13" presStyleLbl="parChTrans1D2" presStyleIdx="0" presStyleCnt="4"/>
      <dgm:spPr/>
      <dgm:t>
        <a:bodyPr/>
        <a:lstStyle/>
        <a:p>
          <a:endParaRPr lang="en-US"/>
        </a:p>
      </dgm:t>
    </dgm:pt>
    <dgm:pt modelId="{8ECCDC72-8937-4219-AD3C-96A849D702E1}" type="pres">
      <dgm:prSet presAssocID="{8FA14327-4AA7-4CF9-81AD-4E6DF17328B4}" presName="childText" presStyleLbl="bgAcc1" presStyleIdx="0" presStyleCnt="4">
        <dgm:presLayoutVars>
          <dgm:bulletEnabled val="1"/>
        </dgm:presLayoutVars>
      </dgm:prSet>
      <dgm:spPr/>
      <dgm:t>
        <a:bodyPr/>
        <a:lstStyle/>
        <a:p>
          <a:endParaRPr lang="en-US"/>
        </a:p>
      </dgm:t>
    </dgm:pt>
    <dgm:pt modelId="{E8E0C240-9F33-41F6-A786-3B9379789B1E}" type="pres">
      <dgm:prSet presAssocID="{6B7BF0F7-E229-4631-8516-80AE6C964916}" presName="Name13" presStyleLbl="parChTrans1D2" presStyleIdx="1" presStyleCnt="4"/>
      <dgm:spPr/>
      <dgm:t>
        <a:bodyPr/>
        <a:lstStyle/>
        <a:p>
          <a:endParaRPr lang="en-US"/>
        </a:p>
      </dgm:t>
    </dgm:pt>
    <dgm:pt modelId="{828B62EC-673E-4DED-B244-20152195C9AA}" type="pres">
      <dgm:prSet presAssocID="{9B6FB6C1-5BC0-4B49-85C8-1337E1A48592}" presName="childText" presStyleLbl="bgAcc1" presStyleIdx="1" presStyleCnt="4">
        <dgm:presLayoutVars>
          <dgm:bulletEnabled val="1"/>
        </dgm:presLayoutVars>
      </dgm:prSet>
      <dgm:spPr/>
      <dgm:t>
        <a:bodyPr/>
        <a:lstStyle/>
        <a:p>
          <a:endParaRPr lang="en-US"/>
        </a:p>
      </dgm:t>
    </dgm:pt>
    <dgm:pt modelId="{6BFAC7CF-F97A-4D75-BE40-098BC7218301}" type="pres">
      <dgm:prSet presAssocID="{5919354F-9AEB-4E50-B6A8-A4C565F05ADB}" presName="root" presStyleCnt="0"/>
      <dgm:spPr/>
    </dgm:pt>
    <dgm:pt modelId="{3D0C18F1-9255-4D1E-A554-ED7C4E552939}" type="pres">
      <dgm:prSet presAssocID="{5919354F-9AEB-4E50-B6A8-A4C565F05ADB}" presName="rootComposite" presStyleCnt="0"/>
      <dgm:spPr/>
    </dgm:pt>
    <dgm:pt modelId="{E340494B-578E-4F6F-A045-4E0D2767FEA6}" type="pres">
      <dgm:prSet presAssocID="{5919354F-9AEB-4E50-B6A8-A4C565F05ADB}" presName="rootText" presStyleLbl="node1" presStyleIdx="1" presStyleCnt="2"/>
      <dgm:spPr/>
      <dgm:t>
        <a:bodyPr/>
        <a:lstStyle/>
        <a:p>
          <a:endParaRPr lang="en-US"/>
        </a:p>
      </dgm:t>
    </dgm:pt>
    <dgm:pt modelId="{1DAB9E15-F4A2-4789-9E9B-FDD11DDBE2A7}" type="pres">
      <dgm:prSet presAssocID="{5919354F-9AEB-4E50-B6A8-A4C565F05ADB}" presName="rootConnector" presStyleLbl="node1" presStyleIdx="1" presStyleCnt="2"/>
      <dgm:spPr/>
      <dgm:t>
        <a:bodyPr/>
        <a:lstStyle/>
        <a:p>
          <a:endParaRPr lang="en-US"/>
        </a:p>
      </dgm:t>
    </dgm:pt>
    <dgm:pt modelId="{E530EA6E-6403-4B77-9A38-AB3348B06AA6}" type="pres">
      <dgm:prSet presAssocID="{5919354F-9AEB-4E50-B6A8-A4C565F05ADB}" presName="childShape" presStyleCnt="0"/>
      <dgm:spPr/>
    </dgm:pt>
    <dgm:pt modelId="{2E62C094-C138-4CE9-9CA0-9F920499F717}" type="pres">
      <dgm:prSet presAssocID="{D954693F-E0A4-47E3-BAE6-5EBA1CFA5700}" presName="Name13" presStyleLbl="parChTrans1D2" presStyleIdx="2" presStyleCnt="4"/>
      <dgm:spPr/>
      <dgm:t>
        <a:bodyPr/>
        <a:lstStyle/>
        <a:p>
          <a:endParaRPr lang="en-US"/>
        </a:p>
      </dgm:t>
    </dgm:pt>
    <dgm:pt modelId="{D10942BA-7D9C-42C9-BC80-DD6C51DDA924}" type="pres">
      <dgm:prSet presAssocID="{EACB2816-42A7-46F9-8459-CEC7F767F915}" presName="childText" presStyleLbl="bgAcc1" presStyleIdx="2" presStyleCnt="4">
        <dgm:presLayoutVars>
          <dgm:bulletEnabled val="1"/>
        </dgm:presLayoutVars>
      </dgm:prSet>
      <dgm:spPr/>
      <dgm:t>
        <a:bodyPr/>
        <a:lstStyle/>
        <a:p>
          <a:endParaRPr lang="en-US"/>
        </a:p>
      </dgm:t>
    </dgm:pt>
    <dgm:pt modelId="{18B1A5B8-86E5-40AE-8EDD-73D7A94FA3C3}" type="pres">
      <dgm:prSet presAssocID="{D87C6094-098B-45B6-81AA-264D920E62E5}" presName="Name13" presStyleLbl="parChTrans1D2" presStyleIdx="3" presStyleCnt="4"/>
      <dgm:spPr/>
      <dgm:t>
        <a:bodyPr/>
        <a:lstStyle/>
        <a:p>
          <a:endParaRPr lang="en-US"/>
        </a:p>
      </dgm:t>
    </dgm:pt>
    <dgm:pt modelId="{197BE6A0-4FAE-4A3A-9794-A9748593FF2F}" type="pres">
      <dgm:prSet presAssocID="{638C950A-03C8-4507-BAC4-9E3AE6CB5BC3}" presName="childText" presStyleLbl="bgAcc1" presStyleIdx="3" presStyleCnt="4">
        <dgm:presLayoutVars>
          <dgm:bulletEnabled val="1"/>
        </dgm:presLayoutVars>
      </dgm:prSet>
      <dgm:spPr/>
      <dgm:t>
        <a:bodyPr/>
        <a:lstStyle/>
        <a:p>
          <a:endParaRPr lang="en-US"/>
        </a:p>
      </dgm:t>
    </dgm:pt>
  </dgm:ptLst>
  <dgm:cxnLst>
    <dgm:cxn modelId="{1944EC0E-C718-4BF5-8F74-9A1CA63BE95C}" srcId="{49AFCF40-28F3-4E55-9ED1-22472E4AD1E8}" destId="{BA7DB3D2-945E-4256-8722-DE6D072E523B}" srcOrd="0" destOrd="0" parTransId="{69DB518B-CFC8-4B07-988F-B8ECC0902E0E}" sibTransId="{B4A18623-B5E0-4736-AA82-DFCE471E7EB8}"/>
    <dgm:cxn modelId="{D10AE8FE-30A0-4741-976C-E3EA4E0C3E40}" type="presOf" srcId="{EACB2816-42A7-46F9-8459-CEC7F767F915}" destId="{D10942BA-7D9C-42C9-BC80-DD6C51DDA924}" srcOrd="0" destOrd="0" presId="urn:microsoft.com/office/officeart/2005/8/layout/hierarchy3"/>
    <dgm:cxn modelId="{4B9945B1-1254-457C-BC14-6772BD7E18C8}" srcId="{49AFCF40-28F3-4E55-9ED1-22472E4AD1E8}" destId="{5919354F-9AEB-4E50-B6A8-A4C565F05ADB}" srcOrd="1" destOrd="0" parTransId="{3D5F4D5C-5F00-4AA4-844F-E7490B228A22}" sibTransId="{E20D922D-07A6-465C-8B26-E81995820AB0}"/>
    <dgm:cxn modelId="{1B5DA2B6-6052-49B8-AA42-4B4B30659382}" type="presOf" srcId="{D954693F-E0A4-47E3-BAE6-5EBA1CFA5700}" destId="{2E62C094-C138-4CE9-9CA0-9F920499F717}" srcOrd="0" destOrd="0" presId="urn:microsoft.com/office/officeart/2005/8/layout/hierarchy3"/>
    <dgm:cxn modelId="{1D4A7894-2F6F-4D3B-A8D9-97FFEFAE2EC4}" srcId="{5919354F-9AEB-4E50-B6A8-A4C565F05ADB}" destId="{638C950A-03C8-4507-BAC4-9E3AE6CB5BC3}" srcOrd="1" destOrd="0" parTransId="{D87C6094-098B-45B6-81AA-264D920E62E5}" sibTransId="{810F0859-EE29-4E5D-A336-B2B96A9F5455}"/>
    <dgm:cxn modelId="{09435B01-6AFB-4657-8427-3E9DE85305BB}" type="presOf" srcId="{D87C6094-098B-45B6-81AA-264D920E62E5}" destId="{18B1A5B8-86E5-40AE-8EDD-73D7A94FA3C3}" srcOrd="0" destOrd="0" presId="urn:microsoft.com/office/officeart/2005/8/layout/hierarchy3"/>
    <dgm:cxn modelId="{FD8CD794-B8A8-4A7A-AE00-FC3501B3BE79}" type="presOf" srcId="{8FA14327-4AA7-4CF9-81AD-4E6DF17328B4}" destId="{8ECCDC72-8937-4219-AD3C-96A849D702E1}" srcOrd="0" destOrd="0" presId="urn:microsoft.com/office/officeart/2005/8/layout/hierarchy3"/>
    <dgm:cxn modelId="{54CEA33F-CDC1-433F-9DC1-27C60A5D8034}" srcId="{BA7DB3D2-945E-4256-8722-DE6D072E523B}" destId="{8FA14327-4AA7-4CF9-81AD-4E6DF17328B4}" srcOrd="0" destOrd="0" parTransId="{3F64AFA0-8DFF-4EB3-9495-C7EE6842D081}" sibTransId="{1F01DB8F-E197-4034-91C4-26A336204582}"/>
    <dgm:cxn modelId="{6CC6F597-B4B0-4593-BE4E-7A7B862A2A18}" type="presOf" srcId="{3F64AFA0-8DFF-4EB3-9495-C7EE6842D081}" destId="{EB6920E1-B1B8-407F-9A39-EAD421EEE798}" srcOrd="0" destOrd="0" presId="urn:microsoft.com/office/officeart/2005/8/layout/hierarchy3"/>
    <dgm:cxn modelId="{A7AF851B-BED9-4BCB-92BF-C0AE5E2FC865}" type="presOf" srcId="{638C950A-03C8-4507-BAC4-9E3AE6CB5BC3}" destId="{197BE6A0-4FAE-4A3A-9794-A9748593FF2F}" srcOrd="0" destOrd="0" presId="urn:microsoft.com/office/officeart/2005/8/layout/hierarchy3"/>
    <dgm:cxn modelId="{8376C2DB-143F-4244-AB77-1D7BC49AD045}" type="presOf" srcId="{BA7DB3D2-945E-4256-8722-DE6D072E523B}" destId="{C2B5E6A4-FFFE-474F-88B9-CAB4124E265D}" srcOrd="1" destOrd="0" presId="urn:microsoft.com/office/officeart/2005/8/layout/hierarchy3"/>
    <dgm:cxn modelId="{C47C58CA-DBFC-4280-A2F7-FDC56451FBFE}" srcId="{5919354F-9AEB-4E50-B6A8-A4C565F05ADB}" destId="{EACB2816-42A7-46F9-8459-CEC7F767F915}" srcOrd="0" destOrd="0" parTransId="{D954693F-E0A4-47E3-BAE6-5EBA1CFA5700}" sibTransId="{B461C897-F254-4205-842E-0DE57EBAD9EF}"/>
    <dgm:cxn modelId="{F5A88E8C-E4E2-4D64-8C6C-117226951423}" srcId="{BA7DB3D2-945E-4256-8722-DE6D072E523B}" destId="{9B6FB6C1-5BC0-4B49-85C8-1337E1A48592}" srcOrd="1" destOrd="0" parTransId="{6B7BF0F7-E229-4631-8516-80AE6C964916}" sibTransId="{98285C94-F462-4154-824F-CA92F778FD32}"/>
    <dgm:cxn modelId="{3732B3C9-4A2D-4AB1-B871-C68AAED8FC19}" type="presOf" srcId="{9B6FB6C1-5BC0-4B49-85C8-1337E1A48592}" destId="{828B62EC-673E-4DED-B244-20152195C9AA}" srcOrd="0" destOrd="0" presId="urn:microsoft.com/office/officeart/2005/8/layout/hierarchy3"/>
    <dgm:cxn modelId="{3E2CDBE9-3594-412F-8BEF-D84FC2EA1428}" type="presOf" srcId="{5919354F-9AEB-4E50-B6A8-A4C565F05ADB}" destId="{E340494B-578E-4F6F-A045-4E0D2767FEA6}" srcOrd="0" destOrd="0" presId="urn:microsoft.com/office/officeart/2005/8/layout/hierarchy3"/>
    <dgm:cxn modelId="{067389F0-8AC9-425E-9362-E3C16D399FC1}" type="presOf" srcId="{6B7BF0F7-E229-4631-8516-80AE6C964916}" destId="{E8E0C240-9F33-41F6-A786-3B9379789B1E}" srcOrd="0" destOrd="0" presId="urn:microsoft.com/office/officeart/2005/8/layout/hierarchy3"/>
    <dgm:cxn modelId="{EB3BAAD5-69B5-4772-8CCA-F0F30A402C3A}" type="presOf" srcId="{BA7DB3D2-945E-4256-8722-DE6D072E523B}" destId="{17EB9F6D-201A-4D15-8FF1-92D8BA2A6ADA}" srcOrd="0" destOrd="0" presId="urn:microsoft.com/office/officeart/2005/8/layout/hierarchy3"/>
    <dgm:cxn modelId="{7AE48EFF-852B-4D22-A5D7-AFAAD55C9962}" type="presOf" srcId="{5919354F-9AEB-4E50-B6A8-A4C565F05ADB}" destId="{1DAB9E15-F4A2-4789-9E9B-FDD11DDBE2A7}" srcOrd="1" destOrd="0" presId="urn:microsoft.com/office/officeart/2005/8/layout/hierarchy3"/>
    <dgm:cxn modelId="{00BEBBAC-8BCB-4040-9A29-5720489805DB}" type="presOf" srcId="{49AFCF40-28F3-4E55-9ED1-22472E4AD1E8}" destId="{15576AB9-2F68-4FB4-A42E-B6D4EC8924BE}" srcOrd="0" destOrd="0" presId="urn:microsoft.com/office/officeart/2005/8/layout/hierarchy3"/>
    <dgm:cxn modelId="{48EEC1A8-7FD1-4202-A866-77687EB44DD2}" type="presParOf" srcId="{15576AB9-2F68-4FB4-A42E-B6D4EC8924BE}" destId="{FA6806A6-EA18-46E1-A48B-42EF013210F6}" srcOrd="0" destOrd="0" presId="urn:microsoft.com/office/officeart/2005/8/layout/hierarchy3"/>
    <dgm:cxn modelId="{C95EF938-5A48-4115-8B23-C0DB9EE06362}" type="presParOf" srcId="{FA6806A6-EA18-46E1-A48B-42EF013210F6}" destId="{8011297C-9616-4DB8-B1EA-FE5531B09BEF}" srcOrd="0" destOrd="0" presId="urn:microsoft.com/office/officeart/2005/8/layout/hierarchy3"/>
    <dgm:cxn modelId="{1F5FCE88-45E7-400E-BCC6-07FCEF7DA524}" type="presParOf" srcId="{8011297C-9616-4DB8-B1EA-FE5531B09BEF}" destId="{17EB9F6D-201A-4D15-8FF1-92D8BA2A6ADA}" srcOrd="0" destOrd="0" presId="urn:microsoft.com/office/officeart/2005/8/layout/hierarchy3"/>
    <dgm:cxn modelId="{5FC52D4B-4F09-4FA0-8449-C49F8D771680}" type="presParOf" srcId="{8011297C-9616-4DB8-B1EA-FE5531B09BEF}" destId="{C2B5E6A4-FFFE-474F-88B9-CAB4124E265D}" srcOrd="1" destOrd="0" presId="urn:microsoft.com/office/officeart/2005/8/layout/hierarchy3"/>
    <dgm:cxn modelId="{F931B214-48E4-41FA-95B6-48D675909135}" type="presParOf" srcId="{FA6806A6-EA18-46E1-A48B-42EF013210F6}" destId="{DC7E0420-BF54-4A9D-8F65-7442506E605E}" srcOrd="1" destOrd="0" presId="urn:microsoft.com/office/officeart/2005/8/layout/hierarchy3"/>
    <dgm:cxn modelId="{C395DB28-8D2B-445C-BA1B-E7FF7A8DB3DC}" type="presParOf" srcId="{DC7E0420-BF54-4A9D-8F65-7442506E605E}" destId="{EB6920E1-B1B8-407F-9A39-EAD421EEE798}" srcOrd="0" destOrd="0" presId="urn:microsoft.com/office/officeart/2005/8/layout/hierarchy3"/>
    <dgm:cxn modelId="{82F48646-3C4A-4482-A997-C043FB26E024}" type="presParOf" srcId="{DC7E0420-BF54-4A9D-8F65-7442506E605E}" destId="{8ECCDC72-8937-4219-AD3C-96A849D702E1}" srcOrd="1" destOrd="0" presId="urn:microsoft.com/office/officeart/2005/8/layout/hierarchy3"/>
    <dgm:cxn modelId="{FEB3CED2-CEB0-41A4-98BB-93C73DB47E69}" type="presParOf" srcId="{DC7E0420-BF54-4A9D-8F65-7442506E605E}" destId="{E8E0C240-9F33-41F6-A786-3B9379789B1E}" srcOrd="2" destOrd="0" presId="urn:microsoft.com/office/officeart/2005/8/layout/hierarchy3"/>
    <dgm:cxn modelId="{A045AF16-5500-4784-8B97-61B3085CA194}" type="presParOf" srcId="{DC7E0420-BF54-4A9D-8F65-7442506E605E}" destId="{828B62EC-673E-4DED-B244-20152195C9AA}" srcOrd="3" destOrd="0" presId="urn:microsoft.com/office/officeart/2005/8/layout/hierarchy3"/>
    <dgm:cxn modelId="{D341AE3C-6F68-43F9-A804-AB1E6667A407}" type="presParOf" srcId="{15576AB9-2F68-4FB4-A42E-B6D4EC8924BE}" destId="{6BFAC7CF-F97A-4D75-BE40-098BC7218301}" srcOrd="1" destOrd="0" presId="urn:microsoft.com/office/officeart/2005/8/layout/hierarchy3"/>
    <dgm:cxn modelId="{9C6814C9-87D3-43E8-9D65-A6844F0C7E4E}" type="presParOf" srcId="{6BFAC7CF-F97A-4D75-BE40-098BC7218301}" destId="{3D0C18F1-9255-4D1E-A554-ED7C4E552939}" srcOrd="0" destOrd="0" presId="urn:microsoft.com/office/officeart/2005/8/layout/hierarchy3"/>
    <dgm:cxn modelId="{60407D57-7B25-4A96-B2A9-CAFBD3E592F9}" type="presParOf" srcId="{3D0C18F1-9255-4D1E-A554-ED7C4E552939}" destId="{E340494B-578E-4F6F-A045-4E0D2767FEA6}" srcOrd="0" destOrd="0" presId="urn:microsoft.com/office/officeart/2005/8/layout/hierarchy3"/>
    <dgm:cxn modelId="{E0105485-B1D9-468D-B452-3AD38F428905}" type="presParOf" srcId="{3D0C18F1-9255-4D1E-A554-ED7C4E552939}" destId="{1DAB9E15-F4A2-4789-9E9B-FDD11DDBE2A7}" srcOrd="1" destOrd="0" presId="urn:microsoft.com/office/officeart/2005/8/layout/hierarchy3"/>
    <dgm:cxn modelId="{AC3473F7-8CD7-4B89-BA66-90BE28EC5D9C}" type="presParOf" srcId="{6BFAC7CF-F97A-4D75-BE40-098BC7218301}" destId="{E530EA6E-6403-4B77-9A38-AB3348B06AA6}" srcOrd="1" destOrd="0" presId="urn:microsoft.com/office/officeart/2005/8/layout/hierarchy3"/>
    <dgm:cxn modelId="{F0100787-F902-4D72-B175-113A7F6ACE1F}" type="presParOf" srcId="{E530EA6E-6403-4B77-9A38-AB3348B06AA6}" destId="{2E62C094-C138-4CE9-9CA0-9F920499F717}" srcOrd="0" destOrd="0" presId="urn:microsoft.com/office/officeart/2005/8/layout/hierarchy3"/>
    <dgm:cxn modelId="{F26B3C1D-4CC6-4FA1-A668-7E128FDC6737}" type="presParOf" srcId="{E530EA6E-6403-4B77-9A38-AB3348B06AA6}" destId="{D10942BA-7D9C-42C9-BC80-DD6C51DDA924}" srcOrd="1" destOrd="0" presId="urn:microsoft.com/office/officeart/2005/8/layout/hierarchy3"/>
    <dgm:cxn modelId="{BF18C27B-97E5-472C-9DDE-C2A92902FE1D}" type="presParOf" srcId="{E530EA6E-6403-4B77-9A38-AB3348B06AA6}" destId="{18B1A5B8-86E5-40AE-8EDD-73D7A94FA3C3}" srcOrd="2" destOrd="0" presId="urn:microsoft.com/office/officeart/2005/8/layout/hierarchy3"/>
    <dgm:cxn modelId="{94478172-1737-4ADC-9B3B-01ECC33ADBDF}" type="presParOf" srcId="{E530EA6E-6403-4B77-9A38-AB3348B06AA6}" destId="{197BE6A0-4FAE-4A3A-9794-A9748593FF2F}"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AFCDA9-AF57-4063-89B6-25881D3CD5FC}"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89EA38E5-C7B6-4528-B1E8-6395DBAF87AC}">
      <dgm:prSet phldrT="[Text]"/>
      <dgm:spPr/>
      <dgm:t>
        <a:bodyPr/>
        <a:lstStyle/>
        <a:p>
          <a:r>
            <a:rPr lang="en-US" dirty="0"/>
            <a:t>Step 1</a:t>
          </a:r>
        </a:p>
      </dgm:t>
    </dgm:pt>
    <dgm:pt modelId="{44CDE4EC-4087-4E28-A1AF-7878B5B55C53}" type="parTrans" cxnId="{5A57A1D0-9ACA-49D9-A892-29F61D4DE858}">
      <dgm:prSet/>
      <dgm:spPr/>
      <dgm:t>
        <a:bodyPr/>
        <a:lstStyle/>
        <a:p>
          <a:endParaRPr lang="en-US"/>
        </a:p>
      </dgm:t>
    </dgm:pt>
    <dgm:pt modelId="{D67D019C-7FEF-49B1-A213-7CF0D9A35B64}" type="sibTrans" cxnId="{5A57A1D0-9ACA-49D9-A892-29F61D4DE858}">
      <dgm:prSet/>
      <dgm:spPr/>
      <dgm:t>
        <a:bodyPr/>
        <a:lstStyle/>
        <a:p>
          <a:endParaRPr lang="en-US"/>
        </a:p>
      </dgm:t>
    </dgm:pt>
    <dgm:pt modelId="{C6492E19-D17C-43BD-959E-C183EA0522A0}">
      <dgm:prSet phldrT="[Text]"/>
      <dgm:spPr/>
      <dgm:t>
        <a:bodyPr/>
        <a:lstStyle/>
        <a:p>
          <a:r>
            <a:rPr lang="en-US" dirty="0"/>
            <a:t>Parent funds a 5 year GRAT with $1,000,000</a:t>
          </a:r>
        </a:p>
      </dgm:t>
    </dgm:pt>
    <dgm:pt modelId="{259E0343-541A-4BA0-AED4-FD5E668F24A9}" type="parTrans" cxnId="{BCD4F520-EB2F-42A8-8159-4FBAB50BFA12}">
      <dgm:prSet/>
      <dgm:spPr/>
      <dgm:t>
        <a:bodyPr/>
        <a:lstStyle/>
        <a:p>
          <a:endParaRPr lang="en-US"/>
        </a:p>
      </dgm:t>
    </dgm:pt>
    <dgm:pt modelId="{45B98B89-75BD-4D37-8110-73CB97F3D0FF}" type="sibTrans" cxnId="{BCD4F520-EB2F-42A8-8159-4FBAB50BFA12}">
      <dgm:prSet/>
      <dgm:spPr/>
      <dgm:t>
        <a:bodyPr/>
        <a:lstStyle/>
        <a:p>
          <a:endParaRPr lang="en-US"/>
        </a:p>
      </dgm:t>
    </dgm:pt>
    <dgm:pt modelId="{ECE4589F-470B-4756-9E9E-EC4173ED0DB3}">
      <dgm:prSet phldrT="[Text]"/>
      <dgm:spPr/>
      <dgm:t>
        <a:bodyPr/>
        <a:lstStyle/>
        <a:p>
          <a:r>
            <a:rPr lang="en-US" dirty="0"/>
            <a:t>Step 2</a:t>
          </a:r>
        </a:p>
      </dgm:t>
    </dgm:pt>
    <dgm:pt modelId="{6EC77F7F-904E-45F7-86D4-930679395F2D}" type="parTrans" cxnId="{21D87574-FF9B-4955-BE6D-94C192434EE7}">
      <dgm:prSet/>
      <dgm:spPr/>
      <dgm:t>
        <a:bodyPr/>
        <a:lstStyle/>
        <a:p>
          <a:endParaRPr lang="en-US"/>
        </a:p>
      </dgm:t>
    </dgm:pt>
    <dgm:pt modelId="{8A7BED23-97C7-4681-87C2-99834924CD12}" type="sibTrans" cxnId="{21D87574-FF9B-4955-BE6D-94C192434EE7}">
      <dgm:prSet/>
      <dgm:spPr/>
      <dgm:t>
        <a:bodyPr/>
        <a:lstStyle/>
        <a:p>
          <a:endParaRPr lang="en-US"/>
        </a:p>
      </dgm:t>
    </dgm:pt>
    <dgm:pt modelId="{9647BF0B-B88B-451D-9A1D-F62885B0FDDA}">
      <dgm:prSet phldrT="[Text]"/>
      <dgm:spPr/>
      <dgm:t>
        <a:bodyPr/>
        <a:lstStyle/>
        <a:p>
          <a:r>
            <a:rPr lang="en-US" dirty="0"/>
            <a:t>Parent receives 5 annual payments of $202,400 (calculated using the 7520 Rate of .4%)</a:t>
          </a:r>
        </a:p>
      </dgm:t>
    </dgm:pt>
    <dgm:pt modelId="{188A9444-4338-4920-86E9-D9934159405D}" type="parTrans" cxnId="{D9230D72-A80C-4356-84EF-C766EDBB8871}">
      <dgm:prSet/>
      <dgm:spPr/>
      <dgm:t>
        <a:bodyPr/>
        <a:lstStyle/>
        <a:p>
          <a:endParaRPr lang="en-US"/>
        </a:p>
      </dgm:t>
    </dgm:pt>
    <dgm:pt modelId="{EF67EF34-ADBE-4EA7-A744-C24C143EBAB7}" type="sibTrans" cxnId="{D9230D72-A80C-4356-84EF-C766EDBB8871}">
      <dgm:prSet/>
      <dgm:spPr/>
      <dgm:t>
        <a:bodyPr/>
        <a:lstStyle/>
        <a:p>
          <a:endParaRPr lang="en-US"/>
        </a:p>
      </dgm:t>
    </dgm:pt>
    <dgm:pt modelId="{B7F6E490-D6E4-4F15-8C69-4D2DCE975924}">
      <dgm:prSet phldrT="[Text]"/>
      <dgm:spPr/>
      <dgm:t>
        <a:bodyPr/>
        <a:lstStyle/>
        <a:p>
          <a:r>
            <a:rPr lang="en-US" dirty="0"/>
            <a:t>Step 3</a:t>
          </a:r>
        </a:p>
      </dgm:t>
    </dgm:pt>
    <dgm:pt modelId="{15B6185E-CC7C-4E4B-A8AA-B6B4904A2183}" type="parTrans" cxnId="{0FBB6B77-B7A5-46BD-9904-FA1789EE5F8C}">
      <dgm:prSet/>
      <dgm:spPr/>
      <dgm:t>
        <a:bodyPr/>
        <a:lstStyle/>
        <a:p>
          <a:endParaRPr lang="en-US"/>
        </a:p>
      </dgm:t>
    </dgm:pt>
    <dgm:pt modelId="{D15F95AD-8557-4544-8507-CBD902E217D7}" type="sibTrans" cxnId="{0FBB6B77-B7A5-46BD-9904-FA1789EE5F8C}">
      <dgm:prSet/>
      <dgm:spPr/>
      <dgm:t>
        <a:bodyPr/>
        <a:lstStyle/>
        <a:p>
          <a:endParaRPr lang="en-US"/>
        </a:p>
      </dgm:t>
    </dgm:pt>
    <dgm:pt modelId="{6D941EA7-9538-40C6-B638-67EEE0178A21}">
      <dgm:prSet phldrT="[Text]"/>
      <dgm:spPr/>
      <dgm:t>
        <a:bodyPr/>
        <a:lstStyle/>
        <a:p>
          <a:r>
            <a:rPr lang="en-US" dirty="0"/>
            <a:t>If the GRAT assets annually produce 2% in interest, and grow at 5%, $240,700 is transferred to the children tax-free</a:t>
          </a:r>
        </a:p>
      </dgm:t>
    </dgm:pt>
    <dgm:pt modelId="{5EA25C90-04AD-451F-8935-53510091A77F}" type="parTrans" cxnId="{F7F3AD7C-5977-4943-993F-278B37FB6B8C}">
      <dgm:prSet/>
      <dgm:spPr/>
      <dgm:t>
        <a:bodyPr/>
        <a:lstStyle/>
        <a:p>
          <a:endParaRPr lang="en-US"/>
        </a:p>
      </dgm:t>
    </dgm:pt>
    <dgm:pt modelId="{A1A76906-0DC3-4528-B31E-F5D0F9C31A02}" type="sibTrans" cxnId="{F7F3AD7C-5977-4943-993F-278B37FB6B8C}">
      <dgm:prSet/>
      <dgm:spPr/>
      <dgm:t>
        <a:bodyPr/>
        <a:lstStyle/>
        <a:p>
          <a:endParaRPr lang="en-US"/>
        </a:p>
      </dgm:t>
    </dgm:pt>
    <dgm:pt modelId="{34F75784-8D16-409B-98AB-ED977FAA019E}" type="pres">
      <dgm:prSet presAssocID="{4CAFCDA9-AF57-4063-89B6-25881D3CD5FC}" presName="theList" presStyleCnt="0">
        <dgm:presLayoutVars>
          <dgm:dir/>
          <dgm:animLvl val="lvl"/>
          <dgm:resizeHandles val="exact"/>
        </dgm:presLayoutVars>
      </dgm:prSet>
      <dgm:spPr/>
      <dgm:t>
        <a:bodyPr/>
        <a:lstStyle/>
        <a:p>
          <a:endParaRPr lang="en-US"/>
        </a:p>
      </dgm:t>
    </dgm:pt>
    <dgm:pt modelId="{2B25B340-44E6-4B91-A38F-E97E2497B0D6}" type="pres">
      <dgm:prSet presAssocID="{89EA38E5-C7B6-4528-B1E8-6395DBAF87AC}" presName="compNode" presStyleCnt="0"/>
      <dgm:spPr/>
    </dgm:pt>
    <dgm:pt modelId="{102B7556-BE72-45B2-BC11-3707A9D00A25}" type="pres">
      <dgm:prSet presAssocID="{89EA38E5-C7B6-4528-B1E8-6395DBAF87AC}" presName="noGeometry" presStyleCnt="0"/>
      <dgm:spPr/>
    </dgm:pt>
    <dgm:pt modelId="{6E33C19D-0595-4357-A133-CB5781AD1BA0}" type="pres">
      <dgm:prSet presAssocID="{89EA38E5-C7B6-4528-B1E8-6395DBAF87AC}" presName="childTextVisible" presStyleLbl="bgAccFollowNode1" presStyleIdx="0" presStyleCnt="3">
        <dgm:presLayoutVars>
          <dgm:bulletEnabled val="1"/>
        </dgm:presLayoutVars>
      </dgm:prSet>
      <dgm:spPr/>
      <dgm:t>
        <a:bodyPr/>
        <a:lstStyle/>
        <a:p>
          <a:endParaRPr lang="en-US"/>
        </a:p>
      </dgm:t>
    </dgm:pt>
    <dgm:pt modelId="{6F407DB8-8724-4A54-9CBC-6A51177F6EBC}" type="pres">
      <dgm:prSet presAssocID="{89EA38E5-C7B6-4528-B1E8-6395DBAF87AC}" presName="childTextHidden" presStyleLbl="bgAccFollowNode1" presStyleIdx="0" presStyleCnt="3"/>
      <dgm:spPr/>
      <dgm:t>
        <a:bodyPr/>
        <a:lstStyle/>
        <a:p>
          <a:endParaRPr lang="en-US"/>
        </a:p>
      </dgm:t>
    </dgm:pt>
    <dgm:pt modelId="{4BADCE27-AC4B-40D7-B4CF-FA849687BCF7}" type="pres">
      <dgm:prSet presAssocID="{89EA38E5-C7B6-4528-B1E8-6395DBAF87AC}" presName="parentText" presStyleLbl="node1" presStyleIdx="0" presStyleCnt="3">
        <dgm:presLayoutVars>
          <dgm:chMax val="1"/>
          <dgm:bulletEnabled val="1"/>
        </dgm:presLayoutVars>
      </dgm:prSet>
      <dgm:spPr/>
      <dgm:t>
        <a:bodyPr/>
        <a:lstStyle/>
        <a:p>
          <a:endParaRPr lang="en-US"/>
        </a:p>
      </dgm:t>
    </dgm:pt>
    <dgm:pt modelId="{DBD0F252-4A0E-4EC1-9BB3-53346FB6E5DA}" type="pres">
      <dgm:prSet presAssocID="{89EA38E5-C7B6-4528-B1E8-6395DBAF87AC}" presName="aSpace" presStyleCnt="0"/>
      <dgm:spPr/>
    </dgm:pt>
    <dgm:pt modelId="{381A6C06-0449-46A8-AF32-03A7C2727044}" type="pres">
      <dgm:prSet presAssocID="{ECE4589F-470B-4756-9E9E-EC4173ED0DB3}" presName="compNode" presStyleCnt="0"/>
      <dgm:spPr/>
    </dgm:pt>
    <dgm:pt modelId="{FC3FCE51-294B-4E58-A694-222E4A2B57CE}" type="pres">
      <dgm:prSet presAssocID="{ECE4589F-470B-4756-9E9E-EC4173ED0DB3}" presName="noGeometry" presStyleCnt="0"/>
      <dgm:spPr/>
    </dgm:pt>
    <dgm:pt modelId="{06998FEC-4084-46FC-8872-2DBF1399A5BD}" type="pres">
      <dgm:prSet presAssocID="{ECE4589F-470B-4756-9E9E-EC4173ED0DB3}" presName="childTextVisible" presStyleLbl="bgAccFollowNode1" presStyleIdx="1" presStyleCnt="3">
        <dgm:presLayoutVars>
          <dgm:bulletEnabled val="1"/>
        </dgm:presLayoutVars>
      </dgm:prSet>
      <dgm:spPr/>
      <dgm:t>
        <a:bodyPr/>
        <a:lstStyle/>
        <a:p>
          <a:endParaRPr lang="en-US"/>
        </a:p>
      </dgm:t>
    </dgm:pt>
    <dgm:pt modelId="{1DE37229-1024-47DF-A03D-F1C688C793BF}" type="pres">
      <dgm:prSet presAssocID="{ECE4589F-470B-4756-9E9E-EC4173ED0DB3}" presName="childTextHidden" presStyleLbl="bgAccFollowNode1" presStyleIdx="1" presStyleCnt="3"/>
      <dgm:spPr/>
      <dgm:t>
        <a:bodyPr/>
        <a:lstStyle/>
        <a:p>
          <a:endParaRPr lang="en-US"/>
        </a:p>
      </dgm:t>
    </dgm:pt>
    <dgm:pt modelId="{59EB2E19-5352-432A-8088-DE8F8C137A67}" type="pres">
      <dgm:prSet presAssocID="{ECE4589F-470B-4756-9E9E-EC4173ED0DB3}" presName="parentText" presStyleLbl="node1" presStyleIdx="1" presStyleCnt="3">
        <dgm:presLayoutVars>
          <dgm:chMax val="1"/>
          <dgm:bulletEnabled val="1"/>
        </dgm:presLayoutVars>
      </dgm:prSet>
      <dgm:spPr/>
      <dgm:t>
        <a:bodyPr/>
        <a:lstStyle/>
        <a:p>
          <a:endParaRPr lang="en-US"/>
        </a:p>
      </dgm:t>
    </dgm:pt>
    <dgm:pt modelId="{4A6C6A39-E52D-48A7-B8B6-643C664029B5}" type="pres">
      <dgm:prSet presAssocID="{ECE4589F-470B-4756-9E9E-EC4173ED0DB3}" presName="aSpace" presStyleCnt="0"/>
      <dgm:spPr/>
    </dgm:pt>
    <dgm:pt modelId="{F4274BC5-79D9-46CD-BCDB-E4D647562B59}" type="pres">
      <dgm:prSet presAssocID="{B7F6E490-D6E4-4F15-8C69-4D2DCE975924}" presName="compNode" presStyleCnt="0"/>
      <dgm:spPr/>
    </dgm:pt>
    <dgm:pt modelId="{5E4F4268-EDD3-4ADA-8CAC-E2B5B38C33BF}" type="pres">
      <dgm:prSet presAssocID="{B7F6E490-D6E4-4F15-8C69-4D2DCE975924}" presName="noGeometry" presStyleCnt="0"/>
      <dgm:spPr/>
    </dgm:pt>
    <dgm:pt modelId="{BF415BC4-3DD0-4238-A246-0D2E1640EF7C}" type="pres">
      <dgm:prSet presAssocID="{B7F6E490-D6E4-4F15-8C69-4D2DCE975924}" presName="childTextVisible" presStyleLbl="bgAccFollowNode1" presStyleIdx="2" presStyleCnt="3">
        <dgm:presLayoutVars>
          <dgm:bulletEnabled val="1"/>
        </dgm:presLayoutVars>
      </dgm:prSet>
      <dgm:spPr/>
      <dgm:t>
        <a:bodyPr/>
        <a:lstStyle/>
        <a:p>
          <a:endParaRPr lang="en-US"/>
        </a:p>
      </dgm:t>
    </dgm:pt>
    <dgm:pt modelId="{0B78FFA9-7321-4D06-8D8E-578706587BF2}" type="pres">
      <dgm:prSet presAssocID="{B7F6E490-D6E4-4F15-8C69-4D2DCE975924}" presName="childTextHidden" presStyleLbl="bgAccFollowNode1" presStyleIdx="2" presStyleCnt="3"/>
      <dgm:spPr/>
      <dgm:t>
        <a:bodyPr/>
        <a:lstStyle/>
        <a:p>
          <a:endParaRPr lang="en-US"/>
        </a:p>
      </dgm:t>
    </dgm:pt>
    <dgm:pt modelId="{DEA0A9D2-0FDB-4D8D-BCAB-B10A4C92841B}" type="pres">
      <dgm:prSet presAssocID="{B7F6E490-D6E4-4F15-8C69-4D2DCE975924}" presName="parentText" presStyleLbl="node1" presStyleIdx="2" presStyleCnt="3">
        <dgm:presLayoutVars>
          <dgm:chMax val="1"/>
          <dgm:bulletEnabled val="1"/>
        </dgm:presLayoutVars>
      </dgm:prSet>
      <dgm:spPr/>
      <dgm:t>
        <a:bodyPr/>
        <a:lstStyle/>
        <a:p>
          <a:endParaRPr lang="en-US"/>
        </a:p>
      </dgm:t>
    </dgm:pt>
  </dgm:ptLst>
  <dgm:cxnLst>
    <dgm:cxn modelId="{BCD4F520-EB2F-42A8-8159-4FBAB50BFA12}" srcId="{89EA38E5-C7B6-4528-B1E8-6395DBAF87AC}" destId="{C6492E19-D17C-43BD-959E-C183EA0522A0}" srcOrd="0" destOrd="0" parTransId="{259E0343-541A-4BA0-AED4-FD5E668F24A9}" sibTransId="{45B98B89-75BD-4D37-8110-73CB97F3D0FF}"/>
    <dgm:cxn modelId="{21D87574-FF9B-4955-BE6D-94C192434EE7}" srcId="{4CAFCDA9-AF57-4063-89B6-25881D3CD5FC}" destId="{ECE4589F-470B-4756-9E9E-EC4173ED0DB3}" srcOrd="1" destOrd="0" parTransId="{6EC77F7F-904E-45F7-86D4-930679395F2D}" sibTransId="{8A7BED23-97C7-4681-87C2-99834924CD12}"/>
    <dgm:cxn modelId="{87F7064D-44BC-490D-94BE-218EEBB58888}" type="presOf" srcId="{C6492E19-D17C-43BD-959E-C183EA0522A0}" destId="{6E33C19D-0595-4357-A133-CB5781AD1BA0}" srcOrd="0" destOrd="0" presId="urn:microsoft.com/office/officeart/2005/8/layout/hProcess6"/>
    <dgm:cxn modelId="{0FBB6B77-B7A5-46BD-9904-FA1789EE5F8C}" srcId="{4CAFCDA9-AF57-4063-89B6-25881D3CD5FC}" destId="{B7F6E490-D6E4-4F15-8C69-4D2DCE975924}" srcOrd="2" destOrd="0" parTransId="{15B6185E-CC7C-4E4B-A8AA-B6B4904A2183}" sibTransId="{D15F95AD-8557-4544-8507-CBD902E217D7}"/>
    <dgm:cxn modelId="{EDF9B5F7-2FBC-4E8F-8785-C99DFBB7538A}" type="presOf" srcId="{6D941EA7-9538-40C6-B638-67EEE0178A21}" destId="{BF415BC4-3DD0-4238-A246-0D2E1640EF7C}" srcOrd="0" destOrd="0" presId="urn:microsoft.com/office/officeart/2005/8/layout/hProcess6"/>
    <dgm:cxn modelId="{F7F3AD7C-5977-4943-993F-278B37FB6B8C}" srcId="{B7F6E490-D6E4-4F15-8C69-4D2DCE975924}" destId="{6D941EA7-9538-40C6-B638-67EEE0178A21}" srcOrd="0" destOrd="0" parTransId="{5EA25C90-04AD-451F-8935-53510091A77F}" sibTransId="{A1A76906-0DC3-4528-B31E-F5D0F9C31A02}"/>
    <dgm:cxn modelId="{29BA48E0-4BB7-477B-8683-18C0A7E0A8FD}" type="presOf" srcId="{4CAFCDA9-AF57-4063-89B6-25881D3CD5FC}" destId="{34F75784-8D16-409B-98AB-ED977FAA019E}" srcOrd="0" destOrd="0" presId="urn:microsoft.com/office/officeart/2005/8/layout/hProcess6"/>
    <dgm:cxn modelId="{E0D67D06-4434-49FB-BE54-F5C758C967C6}" type="presOf" srcId="{9647BF0B-B88B-451D-9A1D-F62885B0FDDA}" destId="{1DE37229-1024-47DF-A03D-F1C688C793BF}" srcOrd="1" destOrd="0" presId="urn:microsoft.com/office/officeart/2005/8/layout/hProcess6"/>
    <dgm:cxn modelId="{D8953CCA-AF7A-430F-8AB5-B85C784BD979}" type="presOf" srcId="{6D941EA7-9538-40C6-B638-67EEE0178A21}" destId="{0B78FFA9-7321-4D06-8D8E-578706587BF2}" srcOrd="1" destOrd="0" presId="urn:microsoft.com/office/officeart/2005/8/layout/hProcess6"/>
    <dgm:cxn modelId="{50BC1B0D-1943-4846-A9C4-07B69998156A}" type="presOf" srcId="{C6492E19-D17C-43BD-959E-C183EA0522A0}" destId="{6F407DB8-8724-4A54-9CBC-6A51177F6EBC}" srcOrd="1" destOrd="0" presId="urn:microsoft.com/office/officeart/2005/8/layout/hProcess6"/>
    <dgm:cxn modelId="{74CCA4A7-E9B0-43CB-83DB-6397021A3CB4}" type="presOf" srcId="{ECE4589F-470B-4756-9E9E-EC4173ED0DB3}" destId="{59EB2E19-5352-432A-8088-DE8F8C137A67}" srcOrd="0" destOrd="0" presId="urn:microsoft.com/office/officeart/2005/8/layout/hProcess6"/>
    <dgm:cxn modelId="{5A57A1D0-9ACA-49D9-A892-29F61D4DE858}" srcId="{4CAFCDA9-AF57-4063-89B6-25881D3CD5FC}" destId="{89EA38E5-C7B6-4528-B1E8-6395DBAF87AC}" srcOrd="0" destOrd="0" parTransId="{44CDE4EC-4087-4E28-A1AF-7878B5B55C53}" sibTransId="{D67D019C-7FEF-49B1-A213-7CF0D9A35B64}"/>
    <dgm:cxn modelId="{CABFA7E4-5048-4066-909E-CE8F932E2205}" type="presOf" srcId="{B7F6E490-D6E4-4F15-8C69-4D2DCE975924}" destId="{DEA0A9D2-0FDB-4D8D-BCAB-B10A4C92841B}" srcOrd="0" destOrd="0" presId="urn:microsoft.com/office/officeart/2005/8/layout/hProcess6"/>
    <dgm:cxn modelId="{4E46BE72-9DDF-4876-A229-505305340887}" type="presOf" srcId="{9647BF0B-B88B-451D-9A1D-F62885B0FDDA}" destId="{06998FEC-4084-46FC-8872-2DBF1399A5BD}" srcOrd="0" destOrd="0" presId="urn:microsoft.com/office/officeart/2005/8/layout/hProcess6"/>
    <dgm:cxn modelId="{82379B5B-28EB-4078-994A-D445B204AF58}" type="presOf" srcId="{89EA38E5-C7B6-4528-B1E8-6395DBAF87AC}" destId="{4BADCE27-AC4B-40D7-B4CF-FA849687BCF7}" srcOrd="0" destOrd="0" presId="urn:microsoft.com/office/officeart/2005/8/layout/hProcess6"/>
    <dgm:cxn modelId="{D9230D72-A80C-4356-84EF-C766EDBB8871}" srcId="{ECE4589F-470B-4756-9E9E-EC4173ED0DB3}" destId="{9647BF0B-B88B-451D-9A1D-F62885B0FDDA}" srcOrd="0" destOrd="0" parTransId="{188A9444-4338-4920-86E9-D9934159405D}" sibTransId="{EF67EF34-ADBE-4EA7-A744-C24C143EBAB7}"/>
    <dgm:cxn modelId="{FAA19546-561B-4FA4-B376-50E78BC8FA0B}" type="presParOf" srcId="{34F75784-8D16-409B-98AB-ED977FAA019E}" destId="{2B25B340-44E6-4B91-A38F-E97E2497B0D6}" srcOrd="0" destOrd="0" presId="urn:microsoft.com/office/officeart/2005/8/layout/hProcess6"/>
    <dgm:cxn modelId="{A7E3911E-A837-4811-A120-A67639E9A5AA}" type="presParOf" srcId="{2B25B340-44E6-4B91-A38F-E97E2497B0D6}" destId="{102B7556-BE72-45B2-BC11-3707A9D00A25}" srcOrd="0" destOrd="0" presId="urn:microsoft.com/office/officeart/2005/8/layout/hProcess6"/>
    <dgm:cxn modelId="{37592463-7882-4B46-AEC8-6227075D088B}" type="presParOf" srcId="{2B25B340-44E6-4B91-A38F-E97E2497B0D6}" destId="{6E33C19D-0595-4357-A133-CB5781AD1BA0}" srcOrd="1" destOrd="0" presId="urn:microsoft.com/office/officeart/2005/8/layout/hProcess6"/>
    <dgm:cxn modelId="{E8BE3E1F-4F0A-41ED-87A4-2A249516D0B1}" type="presParOf" srcId="{2B25B340-44E6-4B91-A38F-E97E2497B0D6}" destId="{6F407DB8-8724-4A54-9CBC-6A51177F6EBC}" srcOrd="2" destOrd="0" presId="urn:microsoft.com/office/officeart/2005/8/layout/hProcess6"/>
    <dgm:cxn modelId="{545213E0-00AB-453B-8CA6-B33DEC1F9316}" type="presParOf" srcId="{2B25B340-44E6-4B91-A38F-E97E2497B0D6}" destId="{4BADCE27-AC4B-40D7-B4CF-FA849687BCF7}" srcOrd="3" destOrd="0" presId="urn:microsoft.com/office/officeart/2005/8/layout/hProcess6"/>
    <dgm:cxn modelId="{0FDB56E6-937F-410B-9EF6-27418CDC5693}" type="presParOf" srcId="{34F75784-8D16-409B-98AB-ED977FAA019E}" destId="{DBD0F252-4A0E-4EC1-9BB3-53346FB6E5DA}" srcOrd="1" destOrd="0" presId="urn:microsoft.com/office/officeart/2005/8/layout/hProcess6"/>
    <dgm:cxn modelId="{FFCDA846-78D8-4D24-BF8D-D7665C46A6AF}" type="presParOf" srcId="{34F75784-8D16-409B-98AB-ED977FAA019E}" destId="{381A6C06-0449-46A8-AF32-03A7C2727044}" srcOrd="2" destOrd="0" presId="urn:microsoft.com/office/officeart/2005/8/layout/hProcess6"/>
    <dgm:cxn modelId="{223FB9D1-EAF3-4EA7-A36E-84787D9217C8}" type="presParOf" srcId="{381A6C06-0449-46A8-AF32-03A7C2727044}" destId="{FC3FCE51-294B-4E58-A694-222E4A2B57CE}" srcOrd="0" destOrd="0" presId="urn:microsoft.com/office/officeart/2005/8/layout/hProcess6"/>
    <dgm:cxn modelId="{469F37DF-8A55-4D77-BA1F-2844CD287984}" type="presParOf" srcId="{381A6C06-0449-46A8-AF32-03A7C2727044}" destId="{06998FEC-4084-46FC-8872-2DBF1399A5BD}" srcOrd="1" destOrd="0" presId="urn:microsoft.com/office/officeart/2005/8/layout/hProcess6"/>
    <dgm:cxn modelId="{EAE6CE37-F073-4440-A34A-7B1F892988CC}" type="presParOf" srcId="{381A6C06-0449-46A8-AF32-03A7C2727044}" destId="{1DE37229-1024-47DF-A03D-F1C688C793BF}" srcOrd="2" destOrd="0" presId="urn:microsoft.com/office/officeart/2005/8/layout/hProcess6"/>
    <dgm:cxn modelId="{CF21260B-1D5A-4385-8CE9-986D256549A7}" type="presParOf" srcId="{381A6C06-0449-46A8-AF32-03A7C2727044}" destId="{59EB2E19-5352-432A-8088-DE8F8C137A67}" srcOrd="3" destOrd="0" presId="urn:microsoft.com/office/officeart/2005/8/layout/hProcess6"/>
    <dgm:cxn modelId="{231FC90E-D8BE-4AA0-AF7C-6E27E08E0187}" type="presParOf" srcId="{34F75784-8D16-409B-98AB-ED977FAA019E}" destId="{4A6C6A39-E52D-48A7-B8B6-643C664029B5}" srcOrd="3" destOrd="0" presId="urn:microsoft.com/office/officeart/2005/8/layout/hProcess6"/>
    <dgm:cxn modelId="{2ED3FB32-42BA-45EA-9350-6014A6C6FA7B}" type="presParOf" srcId="{34F75784-8D16-409B-98AB-ED977FAA019E}" destId="{F4274BC5-79D9-46CD-BCDB-E4D647562B59}" srcOrd="4" destOrd="0" presId="urn:microsoft.com/office/officeart/2005/8/layout/hProcess6"/>
    <dgm:cxn modelId="{5D9BF10D-A6FB-4B68-92EC-04EE93586359}" type="presParOf" srcId="{F4274BC5-79D9-46CD-BCDB-E4D647562B59}" destId="{5E4F4268-EDD3-4ADA-8CAC-E2B5B38C33BF}" srcOrd="0" destOrd="0" presId="urn:microsoft.com/office/officeart/2005/8/layout/hProcess6"/>
    <dgm:cxn modelId="{CE6B2927-0019-40D7-8FB6-76C3289690D5}" type="presParOf" srcId="{F4274BC5-79D9-46CD-BCDB-E4D647562B59}" destId="{BF415BC4-3DD0-4238-A246-0D2E1640EF7C}" srcOrd="1" destOrd="0" presId="urn:microsoft.com/office/officeart/2005/8/layout/hProcess6"/>
    <dgm:cxn modelId="{79603DFE-BE29-4873-8429-EA50A7DFBC2E}" type="presParOf" srcId="{F4274BC5-79D9-46CD-BCDB-E4D647562B59}" destId="{0B78FFA9-7321-4D06-8D8E-578706587BF2}" srcOrd="2" destOrd="0" presId="urn:microsoft.com/office/officeart/2005/8/layout/hProcess6"/>
    <dgm:cxn modelId="{97ABE5BD-9879-4A66-AB41-8EF375CF7E5A}" type="presParOf" srcId="{F4274BC5-79D9-46CD-BCDB-E4D647562B59}" destId="{DEA0A9D2-0FDB-4D8D-BCAB-B10A4C92841B}"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B7A770-353A-4ADE-9E00-6F6B5C6B9050}">
      <dsp:nvSpPr>
        <dsp:cNvPr id="0" name=""/>
        <dsp:cNvSpPr/>
      </dsp:nvSpPr>
      <dsp:spPr>
        <a:xfrm>
          <a:off x="2095690" y="58927"/>
          <a:ext cx="2828544" cy="282854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r>
            <a:rPr lang="en-US" sz="3100" b="1" kern="1200" dirty="0">
              <a:solidFill>
                <a:schemeClr val="bg2">
                  <a:lumMod val="50000"/>
                </a:schemeClr>
              </a:solidFill>
            </a:rPr>
            <a:t>Low Interest Rates</a:t>
          </a:r>
        </a:p>
      </dsp:txBody>
      <dsp:txXfrm>
        <a:off x="2472830" y="553923"/>
        <a:ext cx="2074265" cy="1272844"/>
      </dsp:txXfrm>
    </dsp:sp>
    <dsp:sp modelId="{2C7BAC7D-481E-4B21-8889-E603C4096228}">
      <dsp:nvSpPr>
        <dsp:cNvPr id="0" name=""/>
        <dsp:cNvSpPr/>
      </dsp:nvSpPr>
      <dsp:spPr>
        <a:xfrm>
          <a:off x="3116323" y="1826768"/>
          <a:ext cx="2828544" cy="282854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r>
            <a:rPr lang="en-US" sz="3100" b="1" kern="1200" dirty="0">
              <a:solidFill>
                <a:schemeClr val="bg2">
                  <a:lumMod val="50000"/>
                </a:schemeClr>
              </a:solidFill>
            </a:rPr>
            <a:t>Tax Law Sunset</a:t>
          </a:r>
        </a:p>
      </dsp:txBody>
      <dsp:txXfrm>
        <a:off x="3981387" y="2557475"/>
        <a:ext cx="1697126" cy="1555699"/>
      </dsp:txXfrm>
    </dsp:sp>
    <dsp:sp modelId="{9BBB3D5F-7296-4C67-A9B5-6F4A822F6598}">
      <dsp:nvSpPr>
        <dsp:cNvPr id="0" name=""/>
        <dsp:cNvSpPr/>
      </dsp:nvSpPr>
      <dsp:spPr>
        <a:xfrm>
          <a:off x="1075058" y="1826768"/>
          <a:ext cx="2828544" cy="282854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r>
            <a:rPr lang="en-US" sz="3100" b="1" kern="1200" dirty="0">
              <a:solidFill>
                <a:schemeClr val="bg2">
                  <a:lumMod val="50000"/>
                </a:schemeClr>
              </a:solidFill>
            </a:rPr>
            <a:t>Favorable Tax Laws</a:t>
          </a:r>
        </a:p>
      </dsp:txBody>
      <dsp:txXfrm>
        <a:off x="1341412" y="2557475"/>
        <a:ext cx="1697126" cy="15556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B9F6D-201A-4D15-8FF1-92D8BA2A6ADA}">
      <dsp:nvSpPr>
        <dsp:cNvPr id="0" name=""/>
        <dsp:cNvSpPr/>
      </dsp:nvSpPr>
      <dsp:spPr>
        <a:xfrm>
          <a:off x="436066" y="496"/>
          <a:ext cx="2321718" cy="11608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a:t>A person passes with a $10,000,000 estate</a:t>
          </a:r>
        </a:p>
      </dsp:txBody>
      <dsp:txXfrm>
        <a:off x="470066" y="34496"/>
        <a:ext cx="2253718" cy="1092859"/>
      </dsp:txXfrm>
    </dsp:sp>
    <dsp:sp modelId="{EB6920E1-B1B8-407F-9A39-EAD421EEE798}">
      <dsp:nvSpPr>
        <dsp:cNvPr id="0" name=""/>
        <dsp:cNvSpPr/>
      </dsp:nvSpPr>
      <dsp:spPr>
        <a:xfrm>
          <a:off x="668238" y="1161355"/>
          <a:ext cx="232171" cy="870644"/>
        </a:xfrm>
        <a:custGeom>
          <a:avLst/>
          <a:gdLst/>
          <a:ahLst/>
          <a:cxnLst/>
          <a:rect l="0" t="0" r="0" b="0"/>
          <a:pathLst>
            <a:path>
              <a:moveTo>
                <a:pt x="0" y="0"/>
              </a:moveTo>
              <a:lnTo>
                <a:pt x="0" y="870644"/>
              </a:lnTo>
              <a:lnTo>
                <a:pt x="232171" y="8706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CCDC72-8937-4219-AD3C-96A849D702E1}">
      <dsp:nvSpPr>
        <dsp:cNvPr id="0" name=""/>
        <dsp:cNvSpPr/>
      </dsp:nvSpPr>
      <dsp:spPr>
        <a:xfrm>
          <a:off x="900410" y="1451570"/>
          <a:ext cx="1857374" cy="11608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dirty="0">
              <a:solidFill>
                <a:schemeClr val="bg2">
                  <a:lumMod val="50000"/>
                </a:schemeClr>
              </a:solidFill>
            </a:rPr>
            <a:t>December 31, 2025: Likely pays $0 estate tax</a:t>
          </a:r>
        </a:p>
      </dsp:txBody>
      <dsp:txXfrm>
        <a:off x="934410" y="1485570"/>
        <a:ext cx="1789374" cy="1092859"/>
      </dsp:txXfrm>
    </dsp:sp>
    <dsp:sp modelId="{E8E0C240-9F33-41F6-A786-3B9379789B1E}">
      <dsp:nvSpPr>
        <dsp:cNvPr id="0" name=""/>
        <dsp:cNvSpPr/>
      </dsp:nvSpPr>
      <dsp:spPr>
        <a:xfrm>
          <a:off x="668238" y="1161355"/>
          <a:ext cx="232171" cy="2321718"/>
        </a:xfrm>
        <a:custGeom>
          <a:avLst/>
          <a:gdLst/>
          <a:ahLst/>
          <a:cxnLst/>
          <a:rect l="0" t="0" r="0" b="0"/>
          <a:pathLst>
            <a:path>
              <a:moveTo>
                <a:pt x="0" y="0"/>
              </a:moveTo>
              <a:lnTo>
                <a:pt x="0" y="2321718"/>
              </a:lnTo>
              <a:lnTo>
                <a:pt x="232171" y="23217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8B62EC-673E-4DED-B244-20152195C9AA}">
      <dsp:nvSpPr>
        <dsp:cNvPr id="0" name=""/>
        <dsp:cNvSpPr/>
      </dsp:nvSpPr>
      <dsp:spPr>
        <a:xfrm>
          <a:off x="900410" y="2902644"/>
          <a:ext cx="1857374" cy="11608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dirty="0">
              <a:solidFill>
                <a:schemeClr val="bg2">
                  <a:lumMod val="50000"/>
                </a:schemeClr>
              </a:solidFill>
            </a:rPr>
            <a:t>January 1, 2026: Likely pays $1,600,000 in federal estate taxes*</a:t>
          </a:r>
        </a:p>
      </dsp:txBody>
      <dsp:txXfrm>
        <a:off x="934410" y="2936644"/>
        <a:ext cx="1789374" cy="1092859"/>
      </dsp:txXfrm>
    </dsp:sp>
    <dsp:sp modelId="{E340494B-578E-4F6F-A045-4E0D2767FEA6}">
      <dsp:nvSpPr>
        <dsp:cNvPr id="0" name=""/>
        <dsp:cNvSpPr/>
      </dsp:nvSpPr>
      <dsp:spPr>
        <a:xfrm>
          <a:off x="3338214" y="496"/>
          <a:ext cx="2321718" cy="11608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a:t>A person does a Roth conversion for a $500,000 IRA</a:t>
          </a:r>
        </a:p>
      </dsp:txBody>
      <dsp:txXfrm>
        <a:off x="3372214" y="34496"/>
        <a:ext cx="2253718" cy="1092859"/>
      </dsp:txXfrm>
    </dsp:sp>
    <dsp:sp modelId="{2E62C094-C138-4CE9-9CA0-9F920499F717}">
      <dsp:nvSpPr>
        <dsp:cNvPr id="0" name=""/>
        <dsp:cNvSpPr/>
      </dsp:nvSpPr>
      <dsp:spPr>
        <a:xfrm>
          <a:off x="3570386" y="1161355"/>
          <a:ext cx="232171" cy="870644"/>
        </a:xfrm>
        <a:custGeom>
          <a:avLst/>
          <a:gdLst/>
          <a:ahLst/>
          <a:cxnLst/>
          <a:rect l="0" t="0" r="0" b="0"/>
          <a:pathLst>
            <a:path>
              <a:moveTo>
                <a:pt x="0" y="0"/>
              </a:moveTo>
              <a:lnTo>
                <a:pt x="0" y="870644"/>
              </a:lnTo>
              <a:lnTo>
                <a:pt x="232171" y="8706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0942BA-7D9C-42C9-BC80-DD6C51DDA924}">
      <dsp:nvSpPr>
        <dsp:cNvPr id="0" name=""/>
        <dsp:cNvSpPr/>
      </dsp:nvSpPr>
      <dsp:spPr>
        <a:xfrm>
          <a:off x="3802558" y="1451570"/>
          <a:ext cx="1857374" cy="11608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dirty="0">
              <a:solidFill>
                <a:schemeClr val="bg2">
                  <a:lumMod val="50000"/>
                </a:schemeClr>
              </a:solidFill>
            </a:rPr>
            <a:t>December 31, 2025: Likely pays $185,000 in income taxes at the highest marginal rate</a:t>
          </a:r>
        </a:p>
      </dsp:txBody>
      <dsp:txXfrm>
        <a:off x="3836558" y="1485570"/>
        <a:ext cx="1789374" cy="1092859"/>
      </dsp:txXfrm>
    </dsp:sp>
    <dsp:sp modelId="{18B1A5B8-86E5-40AE-8EDD-73D7A94FA3C3}">
      <dsp:nvSpPr>
        <dsp:cNvPr id="0" name=""/>
        <dsp:cNvSpPr/>
      </dsp:nvSpPr>
      <dsp:spPr>
        <a:xfrm>
          <a:off x="3570386" y="1161355"/>
          <a:ext cx="232171" cy="2321718"/>
        </a:xfrm>
        <a:custGeom>
          <a:avLst/>
          <a:gdLst/>
          <a:ahLst/>
          <a:cxnLst/>
          <a:rect l="0" t="0" r="0" b="0"/>
          <a:pathLst>
            <a:path>
              <a:moveTo>
                <a:pt x="0" y="0"/>
              </a:moveTo>
              <a:lnTo>
                <a:pt x="0" y="2321718"/>
              </a:lnTo>
              <a:lnTo>
                <a:pt x="232171" y="23217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7BE6A0-4FAE-4A3A-9794-A9748593FF2F}">
      <dsp:nvSpPr>
        <dsp:cNvPr id="0" name=""/>
        <dsp:cNvSpPr/>
      </dsp:nvSpPr>
      <dsp:spPr>
        <a:xfrm>
          <a:off x="3802558" y="2902644"/>
          <a:ext cx="1857374" cy="11608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dirty="0">
              <a:solidFill>
                <a:schemeClr val="bg2">
                  <a:lumMod val="50000"/>
                </a:schemeClr>
              </a:solidFill>
            </a:rPr>
            <a:t>January 1, 2026: Likely pays $198,000 in income taxes at the highest marginal rate</a:t>
          </a:r>
        </a:p>
      </dsp:txBody>
      <dsp:txXfrm>
        <a:off x="3836558" y="2936644"/>
        <a:ext cx="1789374" cy="10928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33C19D-0595-4357-A133-CB5781AD1BA0}">
      <dsp:nvSpPr>
        <dsp:cNvPr id="0" name=""/>
        <dsp:cNvSpPr/>
      </dsp:nvSpPr>
      <dsp:spPr>
        <a:xfrm>
          <a:off x="1034295" y="0"/>
          <a:ext cx="1405661" cy="1228725"/>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4445" rIns="8890" bIns="4445" numCol="1" spcCol="1270" anchor="ctr" anchorCtr="0">
          <a:noAutofit/>
        </a:bodyPr>
        <a:lstStyle/>
        <a:p>
          <a:pPr lvl="0" algn="ctr" defTabSz="311150">
            <a:lnSpc>
              <a:spcPct val="90000"/>
            </a:lnSpc>
            <a:spcBef>
              <a:spcPct val="0"/>
            </a:spcBef>
            <a:spcAft>
              <a:spcPct val="35000"/>
            </a:spcAft>
          </a:pPr>
          <a:r>
            <a:rPr lang="en-US" sz="700" kern="1200" dirty="0"/>
            <a:t>Parent funds a 5 year GRAT with $1,000,000</a:t>
          </a:r>
        </a:p>
      </dsp:txBody>
      <dsp:txXfrm>
        <a:off x="1385710" y="184309"/>
        <a:ext cx="685260" cy="860107"/>
      </dsp:txXfrm>
    </dsp:sp>
    <dsp:sp modelId="{4BADCE27-AC4B-40D7-B4CF-FA849687BCF7}">
      <dsp:nvSpPr>
        <dsp:cNvPr id="0" name=""/>
        <dsp:cNvSpPr/>
      </dsp:nvSpPr>
      <dsp:spPr>
        <a:xfrm>
          <a:off x="682879" y="262947"/>
          <a:ext cx="702830" cy="7028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Step 1</a:t>
          </a:r>
        </a:p>
      </dsp:txBody>
      <dsp:txXfrm>
        <a:off x="785806" y="365874"/>
        <a:ext cx="496976" cy="496976"/>
      </dsp:txXfrm>
    </dsp:sp>
    <dsp:sp modelId="{06998FEC-4084-46FC-8872-2DBF1399A5BD}">
      <dsp:nvSpPr>
        <dsp:cNvPr id="0" name=""/>
        <dsp:cNvSpPr/>
      </dsp:nvSpPr>
      <dsp:spPr>
        <a:xfrm>
          <a:off x="2901876" y="0"/>
          <a:ext cx="1405661" cy="1228725"/>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4445" rIns="8890" bIns="4445" numCol="1" spcCol="1270" anchor="ctr" anchorCtr="0">
          <a:noAutofit/>
        </a:bodyPr>
        <a:lstStyle/>
        <a:p>
          <a:pPr lvl="0" algn="ctr" defTabSz="311150">
            <a:lnSpc>
              <a:spcPct val="90000"/>
            </a:lnSpc>
            <a:spcBef>
              <a:spcPct val="0"/>
            </a:spcBef>
            <a:spcAft>
              <a:spcPct val="35000"/>
            </a:spcAft>
          </a:pPr>
          <a:r>
            <a:rPr lang="en-US" sz="700" kern="1200" dirty="0"/>
            <a:t>Parent receives 5 annual payments of $202,400 (calculated using the 7520 Rate of .4%)</a:t>
          </a:r>
        </a:p>
      </dsp:txBody>
      <dsp:txXfrm>
        <a:off x="3253292" y="184309"/>
        <a:ext cx="685260" cy="860107"/>
      </dsp:txXfrm>
    </dsp:sp>
    <dsp:sp modelId="{59EB2E19-5352-432A-8088-DE8F8C137A67}">
      <dsp:nvSpPr>
        <dsp:cNvPr id="0" name=""/>
        <dsp:cNvSpPr/>
      </dsp:nvSpPr>
      <dsp:spPr>
        <a:xfrm>
          <a:off x="2550461" y="262947"/>
          <a:ext cx="702830" cy="7028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Step 2</a:t>
          </a:r>
        </a:p>
      </dsp:txBody>
      <dsp:txXfrm>
        <a:off x="2653388" y="365874"/>
        <a:ext cx="496976" cy="496976"/>
      </dsp:txXfrm>
    </dsp:sp>
    <dsp:sp modelId="{BF415BC4-3DD0-4238-A246-0D2E1640EF7C}">
      <dsp:nvSpPr>
        <dsp:cNvPr id="0" name=""/>
        <dsp:cNvSpPr/>
      </dsp:nvSpPr>
      <dsp:spPr>
        <a:xfrm>
          <a:off x="4769458" y="0"/>
          <a:ext cx="1405661" cy="1228725"/>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4445" rIns="8890" bIns="4445" numCol="1" spcCol="1270" anchor="ctr" anchorCtr="0">
          <a:noAutofit/>
        </a:bodyPr>
        <a:lstStyle/>
        <a:p>
          <a:pPr lvl="0" algn="ctr" defTabSz="311150">
            <a:lnSpc>
              <a:spcPct val="90000"/>
            </a:lnSpc>
            <a:spcBef>
              <a:spcPct val="0"/>
            </a:spcBef>
            <a:spcAft>
              <a:spcPct val="35000"/>
            </a:spcAft>
          </a:pPr>
          <a:r>
            <a:rPr lang="en-US" sz="700" kern="1200" dirty="0"/>
            <a:t>If the GRAT assets annually produce 2% in interest, and grow at 5%, $240,700 is transferred to the children tax-free</a:t>
          </a:r>
        </a:p>
      </dsp:txBody>
      <dsp:txXfrm>
        <a:off x="5120873" y="184309"/>
        <a:ext cx="685260" cy="860107"/>
      </dsp:txXfrm>
    </dsp:sp>
    <dsp:sp modelId="{DEA0A9D2-0FDB-4D8D-BCAB-B10A4C92841B}">
      <dsp:nvSpPr>
        <dsp:cNvPr id="0" name=""/>
        <dsp:cNvSpPr/>
      </dsp:nvSpPr>
      <dsp:spPr>
        <a:xfrm>
          <a:off x="4418043" y="262947"/>
          <a:ext cx="702830" cy="7028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Step 3</a:t>
          </a:r>
        </a:p>
      </dsp:txBody>
      <dsp:txXfrm>
        <a:off x="4520970" y="365874"/>
        <a:ext cx="496976" cy="49697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xfrm>
            <a:off x="1143000" y="685800"/>
            <a:ext cx="4572000" cy="3429000"/>
          </a:xfrm>
          <a:prstGeom prst="rect">
            <a:avLst/>
          </a:prstGeom>
        </p:spPr>
        <p:txBody>
          <a:bodyPr/>
          <a:lstStyle/>
          <a:p>
            <a:endParaRPr/>
          </a:p>
        </p:txBody>
      </p:sp>
      <p:sp>
        <p:nvSpPr>
          <p:cNvPr id="131" name="Shape 13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530810912"/>
      </p:ext>
    </p:extLst>
  </p:cSld>
  <p:clrMap bg1="lt1" tx1="dk1" bg2="lt2" tx2="dk2" accent1="accent1" accent2="accent2" accent3="accent3" accent4="accent4" accent5="accent5" accent6="accent6" hlink="hlink" folHlink="folHlink"/>
  <p:notesStyle>
    <a:lvl1pPr defTabSz="457200" latinLnBrk="0">
      <a:spcBef>
        <a:spcPts val="400"/>
      </a:spcBef>
      <a:defRPr sz="1200">
        <a:latin typeface="Arial"/>
        <a:ea typeface="Arial"/>
        <a:cs typeface="Arial"/>
        <a:sym typeface="Arial"/>
      </a:defRPr>
    </a:lvl1pPr>
    <a:lvl2pPr indent="228600" defTabSz="457200" latinLnBrk="0">
      <a:spcBef>
        <a:spcPts val="400"/>
      </a:spcBef>
      <a:defRPr sz="1200">
        <a:latin typeface="Arial"/>
        <a:ea typeface="Arial"/>
        <a:cs typeface="Arial"/>
        <a:sym typeface="Arial"/>
      </a:defRPr>
    </a:lvl2pPr>
    <a:lvl3pPr indent="457200" defTabSz="457200" latinLnBrk="0">
      <a:spcBef>
        <a:spcPts val="400"/>
      </a:spcBef>
      <a:defRPr sz="1200">
        <a:latin typeface="Arial"/>
        <a:ea typeface="Arial"/>
        <a:cs typeface="Arial"/>
        <a:sym typeface="Arial"/>
      </a:defRPr>
    </a:lvl3pPr>
    <a:lvl4pPr indent="685800" defTabSz="457200" latinLnBrk="0">
      <a:spcBef>
        <a:spcPts val="400"/>
      </a:spcBef>
      <a:defRPr sz="1200">
        <a:latin typeface="Arial"/>
        <a:ea typeface="Arial"/>
        <a:cs typeface="Arial"/>
        <a:sym typeface="Arial"/>
      </a:defRPr>
    </a:lvl4pPr>
    <a:lvl5pPr indent="914400" defTabSz="457200" latinLnBrk="0">
      <a:spcBef>
        <a:spcPts val="400"/>
      </a:spcBef>
      <a:defRPr sz="1200">
        <a:latin typeface="Arial"/>
        <a:ea typeface="Arial"/>
        <a:cs typeface="Arial"/>
        <a:sym typeface="Arial"/>
      </a:defRPr>
    </a:lvl5pPr>
    <a:lvl6pPr indent="1143000" defTabSz="457200" latinLnBrk="0">
      <a:spcBef>
        <a:spcPts val="400"/>
      </a:spcBef>
      <a:defRPr sz="1200">
        <a:latin typeface="Arial"/>
        <a:ea typeface="Arial"/>
        <a:cs typeface="Arial"/>
        <a:sym typeface="Arial"/>
      </a:defRPr>
    </a:lvl6pPr>
    <a:lvl7pPr indent="1371600" defTabSz="457200" latinLnBrk="0">
      <a:spcBef>
        <a:spcPts val="400"/>
      </a:spcBef>
      <a:defRPr sz="1200">
        <a:latin typeface="Arial"/>
        <a:ea typeface="Arial"/>
        <a:cs typeface="Arial"/>
        <a:sym typeface="Arial"/>
      </a:defRPr>
    </a:lvl7pPr>
    <a:lvl8pPr indent="1600200" defTabSz="457200" latinLnBrk="0">
      <a:spcBef>
        <a:spcPts val="400"/>
      </a:spcBef>
      <a:defRPr sz="1200">
        <a:latin typeface="Arial"/>
        <a:ea typeface="Arial"/>
        <a:cs typeface="Arial"/>
        <a:sym typeface="Arial"/>
      </a:defRPr>
    </a:lvl8pPr>
    <a:lvl9pPr indent="1828800" defTabSz="457200" latinLnBrk="0">
      <a:spcBef>
        <a:spcPts val="400"/>
      </a:spcBef>
      <a:defRPr sz="1200">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Header Only">
    <p:spTree>
      <p:nvGrpSpPr>
        <p:cNvPr id="1" name=""/>
        <p:cNvGrpSpPr/>
        <p:nvPr/>
      </p:nvGrpSpPr>
      <p:grpSpPr>
        <a:xfrm>
          <a:off x="0" y="0"/>
          <a:ext cx="0" cy="0"/>
          <a:chOff x="0" y="0"/>
          <a:chExt cx="0" cy="0"/>
        </a:xfrm>
      </p:grpSpPr>
      <p:sp>
        <p:nvSpPr>
          <p:cNvPr id="15" name="Slide Number"/>
          <p:cNvSpPr txBox="1">
            <a:spLocks noGrp="1"/>
          </p:cNvSpPr>
          <p:nvPr>
            <p:ph type="sldNum" sz="quarter" idx="2"/>
          </p:nvPr>
        </p:nvSpPr>
        <p:spPr>
          <a:xfrm>
            <a:off x="7125383" y="294639"/>
            <a:ext cx="275073" cy="276999"/>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Header Only">
    <p:spTree>
      <p:nvGrpSpPr>
        <p:cNvPr id="1" name=""/>
        <p:cNvGrpSpPr/>
        <p:nvPr/>
      </p:nvGrpSpPr>
      <p:grpSpPr>
        <a:xfrm>
          <a:off x="0" y="0"/>
          <a:ext cx="0" cy="0"/>
          <a:chOff x="0" y="0"/>
          <a:chExt cx="0" cy="0"/>
        </a:xfrm>
      </p:grpSpPr>
      <p:sp>
        <p:nvSpPr>
          <p:cNvPr id="6" name="Title Text">
            <a:extLst>
              <a:ext uri="{FF2B5EF4-FFF2-40B4-BE49-F238E27FC236}">
                <a16:creationId xmlns:a16="http://schemas.microsoft.com/office/drawing/2014/main" xmlns="" id="{7C7C9F47-6011-AF4D-99D4-EAD9AE040E8D}"/>
              </a:ext>
            </a:extLst>
          </p:cNvPr>
          <p:cNvSpPr txBox="1">
            <a:spLocks noGrp="1"/>
          </p:cNvSpPr>
          <p:nvPr>
            <p:ph type="title"/>
          </p:nvPr>
        </p:nvSpPr>
        <p:spPr>
          <a:xfrm>
            <a:off x="338327" y="201929"/>
            <a:ext cx="5486401" cy="749300"/>
          </a:xfrm>
          <a:prstGeom prst="rect">
            <a:avLst/>
          </a:prstGeom>
        </p:spPr>
        <p:txBody>
          <a:bodyPr>
            <a:normAutofit/>
          </a:bodyPr>
          <a:lstStyle>
            <a:lvl1pPr>
              <a:defRPr sz="2800" b="0">
                <a:solidFill>
                  <a:srgbClr val="766A62"/>
                </a:solidFill>
              </a:defRPr>
            </a:lvl1pPr>
          </a:lstStyle>
          <a:p>
            <a:r>
              <a:rPr dirty="0"/>
              <a:t>Title Text</a:t>
            </a:r>
          </a:p>
        </p:txBody>
      </p:sp>
      <p:sp>
        <p:nvSpPr>
          <p:cNvPr id="7" name="Body Level One…">
            <a:extLst>
              <a:ext uri="{FF2B5EF4-FFF2-40B4-BE49-F238E27FC236}">
                <a16:creationId xmlns:a16="http://schemas.microsoft.com/office/drawing/2014/main" xmlns="" id="{FC42143C-B78D-D147-9882-A21F71799364}"/>
              </a:ext>
            </a:extLst>
          </p:cNvPr>
          <p:cNvSpPr txBox="1">
            <a:spLocks noGrp="1"/>
          </p:cNvSpPr>
          <p:nvPr>
            <p:ph type="body" idx="1" hasCustomPrompt="1"/>
          </p:nvPr>
        </p:nvSpPr>
        <p:spPr>
          <a:xfrm>
            <a:off x="338327" y="1143000"/>
            <a:ext cx="8467345" cy="4572000"/>
          </a:xfrm>
          <a:prstGeom prst="rect">
            <a:avLst/>
          </a:prstGeom>
        </p:spPr>
        <p:txBody>
          <a:bodyPr>
            <a:normAutofit/>
          </a:bodyPr>
          <a:lstStyle>
            <a:lvl1pPr marL="0" indent="0">
              <a:spcBef>
                <a:spcPts val="0"/>
              </a:spcBef>
              <a:buClrTx/>
              <a:buSzTx/>
              <a:buFontTx/>
              <a:buNone/>
              <a:defRPr sz="2800" b="0">
                <a:solidFill>
                  <a:schemeClr val="tx2"/>
                </a:solidFill>
              </a:defRPr>
            </a:lvl1pPr>
            <a:lvl2pPr marL="0" indent="0">
              <a:spcBef>
                <a:spcPts val="0"/>
              </a:spcBef>
              <a:buClrTx/>
              <a:buSzTx/>
              <a:buFontTx/>
              <a:buNone/>
              <a:defRPr sz="2800" b="0">
                <a:solidFill>
                  <a:schemeClr val="tx2"/>
                </a:solidFill>
              </a:defRPr>
            </a:lvl2pPr>
            <a:lvl3pPr marL="0" indent="0">
              <a:spcBef>
                <a:spcPts val="0"/>
              </a:spcBef>
              <a:buClrTx/>
              <a:buSzTx/>
              <a:buFontTx/>
              <a:buNone/>
              <a:defRPr sz="2800"/>
            </a:lvl3pPr>
            <a:lvl4pPr marL="0" indent="0">
              <a:spcBef>
                <a:spcPts val="0"/>
              </a:spcBef>
              <a:buClrTx/>
              <a:buSzTx/>
              <a:buFontTx/>
              <a:buNone/>
              <a:defRPr sz="2800"/>
            </a:lvl4pPr>
            <a:lvl5pPr marL="0" indent="0">
              <a:spcBef>
                <a:spcPts val="0"/>
              </a:spcBef>
              <a:buClrTx/>
              <a:buSzTx/>
              <a:buFontTx/>
              <a:buNone/>
              <a:defRPr sz="2800"/>
            </a:lvl5pPr>
          </a:lstStyle>
          <a:p>
            <a:r>
              <a:rPr dirty="0"/>
              <a:t>Body Level One</a:t>
            </a:r>
          </a:p>
          <a:p>
            <a:pPr lvl="1"/>
            <a:r>
              <a:rPr dirty="0"/>
              <a:t>Body Level Two</a:t>
            </a:r>
          </a:p>
        </p:txBody>
      </p:sp>
      <p:pic>
        <p:nvPicPr>
          <p:cNvPr id="10" name="Picture 9">
            <a:extLst>
              <a:ext uri="{FF2B5EF4-FFF2-40B4-BE49-F238E27FC236}">
                <a16:creationId xmlns:a16="http://schemas.microsoft.com/office/drawing/2014/main" xmlns="" id="{B04025FE-64FC-B64B-AA20-9FFD8A1ECDD2}"/>
              </a:ext>
            </a:extLst>
          </p:cNvPr>
          <p:cNvPicPr>
            <a:picLocks noChangeAspect="1"/>
          </p:cNvPicPr>
          <p:nvPr userDrawn="1"/>
        </p:nvPicPr>
        <p:blipFill>
          <a:blip r:embed="rId2"/>
          <a:stretch>
            <a:fillRect/>
          </a:stretch>
        </p:blipFill>
        <p:spPr>
          <a:xfrm>
            <a:off x="7701767" y="341490"/>
            <a:ext cx="1150750" cy="181254"/>
          </a:xfrm>
          <a:prstGeom prst="rect">
            <a:avLst/>
          </a:prstGeom>
        </p:spPr>
      </p:pic>
      <p:sp>
        <p:nvSpPr>
          <p:cNvPr id="11" name="Slide Number">
            <a:extLst>
              <a:ext uri="{FF2B5EF4-FFF2-40B4-BE49-F238E27FC236}">
                <a16:creationId xmlns:a16="http://schemas.microsoft.com/office/drawing/2014/main" xmlns="" id="{DCA92C70-2C7B-B845-847A-892CFFCADA92}"/>
              </a:ext>
            </a:extLst>
          </p:cNvPr>
          <p:cNvSpPr txBox="1">
            <a:spLocks/>
          </p:cNvSpPr>
          <p:nvPr userDrawn="1"/>
        </p:nvSpPr>
        <p:spPr>
          <a:xfrm>
            <a:off x="7125383" y="302355"/>
            <a:ext cx="275073" cy="276999"/>
          </a:xfrm>
          <a:prstGeom prst="rect">
            <a:avLst/>
          </a:prstGeom>
          <a:ln w="12700">
            <a:miter lim="400000"/>
          </a:ln>
        </p:spPr>
        <p:txBody>
          <a:bodyPr wrap="non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tx2"/>
                </a:solidFill>
                <a:effectLst/>
                <a:uFillTx/>
                <a:latin typeface="+mn-lt"/>
                <a:ea typeface="+mn-ea"/>
                <a:cs typeface="+mn-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fld id="{86CB4B4D-7CA3-9044-876B-883B54F8677D}" type="slidenum">
              <a:rPr lang="en-US" smtClean="0"/>
              <a:pPr/>
              <a:t>‹#›</a:t>
            </a:fld>
            <a:endParaRPr lang="en-US" dirty="0"/>
          </a:p>
        </p:txBody>
      </p:sp>
      <p:cxnSp>
        <p:nvCxnSpPr>
          <p:cNvPr id="12" name="Straight Connector 11">
            <a:extLst>
              <a:ext uri="{FF2B5EF4-FFF2-40B4-BE49-F238E27FC236}">
                <a16:creationId xmlns:a16="http://schemas.microsoft.com/office/drawing/2014/main" xmlns="" id="{488D9459-8BD5-1D45-8F8E-A7AC7CDF94B7}"/>
              </a:ext>
            </a:extLst>
          </p:cNvPr>
          <p:cNvCxnSpPr/>
          <p:nvPr userDrawn="1"/>
        </p:nvCxnSpPr>
        <p:spPr>
          <a:xfrm>
            <a:off x="7517623" y="345853"/>
            <a:ext cx="0" cy="174447"/>
          </a:xfrm>
          <a:prstGeom prst="line">
            <a:avLst/>
          </a:prstGeom>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38732344"/>
      </p:ext>
    </p:extLst>
  </p:cSld>
  <p:clrMapOvr>
    <a:masterClrMapping/>
  </p:clrMapOvr>
  <p:transition spd="med"/>
  <p:extLst>
    <p:ext uri="{DCECCB84-F9BA-43D5-87BE-67443E8EF086}">
      <p15:sldGuideLst xmlns:p15="http://schemas.microsoft.com/office/powerpoint/2012/main" xmlns="">
        <p15:guide id="1" orient="horz" pos="216">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ullet List">
    <p:spTree>
      <p:nvGrpSpPr>
        <p:cNvPr id="1" name=""/>
        <p:cNvGrpSpPr/>
        <p:nvPr/>
      </p:nvGrpSpPr>
      <p:grpSpPr>
        <a:xfrm>
          <a:off x="0" y="0"/>
          <a:ext cx="0" cy="0"/>
          <a:chOff x="0" y="0"/>
          <a:chExt cx="0" cy="0"/>
        </a:xfrm>
      </p:grpSpPr>
      <p:cxnSp>
        <p:nvCxnSpPr>
          <p:cNvPr id="4" name="Straight Connector 4"/>
          <p:cNvCxnSpPr>
            <a:cxnSpLocks noChangeShapeType="1"/>
          </p:cNvCxnSpPr>
          <p:nvPr userDrawn="1"/>
        </p:nvCxnSpPr>
        <p:spPr bwMode="auto">
          <a:xfrm rot="5400000">
            <a:off x="8060531" y="6538119"/>
            <a:ext cx="365125" cy="1588"/>
          </a:xfrm>
          <a:prstGeom prst="line">
            <a:avLst/>
          </a:prstGeom>
          <a:noFill/>
          <a:ln w="9525">
            <a:solidFill>
              <a:srgbClr val="66BD29"/>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 name="Content Placeholder 7"/>
          <p:cNvSpPr>
            <a:spLocks noGrp="1"/>
          </p:cNvSpPr>
          <p:nvPr>
            <p:ph sz="quarter" idx="13"/>
          </p:nvPr>
        </p:nvSpPr>
        <p:spPr>
          <a:xfrm>
            <a:off x="596899" y="1435100"/>
            <a:ext cx="8258175" cy="4699000"/>
          </a:xfrm>
        </p:spPr>
        <p:txBody>
          <a:bodyPr/>
          <a:lstStyle>
            <a:lvl1pPr>
              <a:spcBef>
                <a:spcPts val="1200"/>
              </a:spcBef>
              <a:buClr>
                <a:srgbClr val="66BD29"/>
              </a:buClr>
              <a:defRPr sz="2200">
                <a:solidFill>
                  <a:srgbClr val="776F67"/>
                </a:solidFill>
                <a:latin typeface="Tahoma" panose="020B0604030504040204" pitchFamily="34" charset="0"/>
                <a:ea typeface="Tahoma" panose="020B0604030504040204" pitchFamily="34" charset="0"/>
                <a:cs typeface="Tahoma" panose="020B0604030504040204" pitchFamily="34" charset="0"/>
              </a:defRPr>
            </a:lvl1pPr>
            <a:lvl2pPr>
              <a:spcBef>
                <a:spcPts val="1200"/>
              </a:spcBef>
              <a:buClr>
                <a:srgbClr val="66BD29"/>
              </a:buClr>
              <a:defRPr sz="2000">
                <a:solidFill>
                  <a:srgbClr val="776F67"/>
                </a:solidFill>
                <a:latin typeface="Tahoma" panose="020B0604030504040204" pitchFamily="34" charset="0"/>
                <a:ea typeface="Tahoma" panose="020B0604030504040204" pitchFamily="34" charset="0"/>
                <a:cs typeface="Tahoma" panose="020B0604030504040204" pitchFamily="34" charset="0"/>
              </a:defRPr>
            </a:lvl2pPr>
            <a:lvl3pPr>
              <a:spcBef>
                <a:spcPts val="1200"/>
              </a:spcBef>
              <a:buClr>
                <a:srgbClr val="66BD29"/>
              </a:buClr>
              <a:defRPr sz="1800">
                <a:solidFill>
                  <a:srgbClr val="776F67"/>
                </a:solidFill>
                <a:latin typeface="Tahoma" panose="020B0604030504040204" pitchFamily="34" charset="0"/>
                <a:ea typeface="Tahoma" panose="020B0604030504040204" pitchFamily="34" charset="0"/>
                <a:cs typeface="Tahoma" panose="020B0604030504040204" pitchFamily="34" charset="0"/>
              </a:defRPr>
            </a:lvl3pPr>
            <a:lvl4pPr>
              <a:spcBef>
                <a:spcPts val="1200"/>
              </a:spcBef>
              <a:buClr>
                <a:srgbClr val="66BD29"/>
              </a:buClr>
              <a:defRPr sz="1600">
                <a:solidFill>
                  <a:srgbClr val="776F67"/>
                </a:solidFill>
                <a:latin typeface="Tahoma" panose="020B0604030504040204" pitchFamily="34" charset="0"/>
                <a:ea typeface="Tahoma" panose="020B0604030504040204" pitchFamily="34" charset="0"/>
                <a:cs typeface="Tahoma" panose="020B0604030504040204" pitchFamily="34" charset="0"/>
              </a:defRPr>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itle 1"/>
          <p:cNvSpPr>
            <a:spLocks noGrp="1"/>
          </p:cNvSpPr>
          <p:nvPr>
            <p:ph type="ctrTitle"/>
          </p:nvPr>
        </p:nvSpPr>
        <p:spPr>
          <a:xfrm>
            <a:off x="600074" y="546101"/>
            <a:ext cx="8254999" cy="749299"/>
          </a:xfrm>
        </p:spPr>
        <p:txBody>
          <a:bodyPr/>
          <a:lstStyle>
            <a:lvl1pPr>
              <a:defRPr sz="3200" b="1" i="0" cap="none" baseline="0">
                <a:solidFill>
                  <a:srgbClr val="66BD29"/>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5" name="Slide Number Placeholder 5"/>
          <p:cNvSpPr>
            <a:spLocks noGrp="1"/>
          </p:cNvSpPr>
          <p:nvPr>
            <p:ph type="sldNum" sz="quarter" idx="14"/>
          </p:nvPr>
        </p:nvSpPr>
        <p:spPr>
          <a:xfrm>
            <a:off x="8374063" y="6411913"/>
            <a:ext cx="579437" cy="365125"/>
          </a:xfrm>
        </p:spPr>
        <p:txBody>
          <a:bodyPr/>
          <a:lstStyle>
            <a:lvl1pPr>
              <a:defRPr b="0" smtClean="0">
                <a:latin typeface="Tahoma" panose="020B0604030504040204" pitchFamily="34" charset="0"/>
                <a:ea typeface="Tahoma" panose="020B0604030504040204" pitchFamily="34" charset="0"/>
                <a:cs typeface="Tahoma" panose="020B0604030504040204" pitchFamily="34" charset="0"/>
              </a:defRPr>
            </a:lvl1pPr>
          </a:lstStyle>
          <a:p>
            <a:pPr>
              <a:defRPr/>
            </a:pPr>
            <a:fld id="{A6BCF049-D6BB-477C-A13E-51841F7E7B54}" type="slidenum">
              <a:rPr lang="en-US" altLang="en-US" smtClean="0"/>
              <a:pPr>
                <a:defRPr/>
              </a:pPr>
              <a:t>‹#›</a:t>
            </a:fld>
            <a:endParaRPr lang="en-US" altLang="en-US" dirty="0"/>
          </a:p>
        </p:txBody>
      </p:sp>
    </p:spTree>
    <p:extLst>
      <p:ext uri="{BB962C8B-B14F-4D97-AF65-F5344CB8AC3E}">
        <p14:creationId xmlns:p14="http://schemas.microsoft.com/office/powerpoint/2010/main" val="2818898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Headline Ony">
    <p:spTree>
      <p:nvGrpSpPr>
        <p:cNvPr id="1" name=""/>
        <p:cNvGrpSpPr/>
        <p:nvPr/>
      </p:nvGrpSpPr>
      <p:grpSpPr>
        <a:xfrm>
          <a:off x="0" y="0"/>
          <a:ext cx="0" cy="0"/>
          <a:chOff x="0" y="0"/>
          <a:chExt cx="0" cy="0"/>
        </a:xfrm>
      </p:grpSpPr>
      <p:cxnSp>
        <p:nvCxnSpPr>
          <p:cNvPr id="3" name="Straight Connector 4"/>
          <p:cNvCxnSpPr>
            <a:cxnSpLocks noChangeShapeType="1"/>
          </p:cNvCxnSpPr>
          <p:nvPr userDrawn="1"/>
        </p:nvCxnSpPr>
        <p:spPr bwMode="auto">
          <a:xfrm rot="5400000">
            <a:off x="8060531" y="6538119"/>
            <a:ext cx="365125" cy="1588"/>
          </a:xfrm>
          <a:prstGeom prst="line">
            <a:avLst/>
          </a:prstGeom>
          <a:noFill/>
          <a:ln w="9525">
            <a:solidFill>
              <a:srgbClr val="66BD29"/>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600075" y="541338"/>
            <a:ext cx="8257032" cy="779462"/>
          </a:xfrm>
        </p:spPr>
        <p:txBody>
          <a:bodyPr/>
          <a:lstStyle>
            <a:lvl1pPr>
              <a:defRPr sz="3200" cap="none">
                <a:solidFill>
                  <a:srgbClr val="66BD29"/>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4" name="Slide Number Placeholder 5"/>
          <p:cNvSpPr>
            <a:spLocks noGrp="1"/>
          </p:cNvSpPr>
          <p:nvPr>
            <p:ph type="sldNum" sz="quarter" idx="10"/>
          </p:nvPr>
        </p:nvSpPr>
        <p:spPr>
          <a:xfrm>
            <a:off x="8359775" y="6411913"/>
            <a:ext cx="593725" cy="365125"/>
          </a:xfrm>
        </p:spPr>
        <p:txBody>
          <a:bodyPr/>
          <a:lstStyle>
            <a:lvl1pPr>
              <a:defRPr b="0" smtClean="0">
                <a:latin typeface="Tahoma" panose="020B0604030504040204" pitchFamily="34" charset="0"/>
                <a:ea typeface="Tahoma" panose="020B0604030504040204" pitchFamily="34" charset="0"/>
                <a:cs typeface="Tahoma" panose="020B0604030504040204" pitchFamily="34" charset="0"/>
              </a:defRPr>
            </a:lvl1pPr>
          </a:lstStyle>
          <a:p>
            <a:pPr>
              <a:defRPr/>
            </a:pPr>
            <a:fld id="{A07DA91A-AA2E-4B64-8F5B-169B39859DF2}" type="slidenum">
              <a:rPr lang="en-US" altLang="en-US" smtClean="0"/>
              <a:pPr>
                <a:defRPr/>
              </a:pPr>
              <a:t>‹#›</a:t>
            </a:fld>
            <a:endParaRPr lang="en-US" altLang="en-US" dirty="0"/>
          </a:p>
        </p:txBody>
      </p:sp>
    </p:spTree>
    <p:extLst>
      <p:ext uri="{BB962C8B-B14F-4D97-AF65-F5344CB8AC3E}">
        <p14:creationId xmlns:p14="http://schemas.microsoft.com/office/powerpoint/2010/main" val="3581972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Formal_Title Slide cop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4BA97A72-F37D-4547-ACA3-9E0EA62AF763}"/>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32" name="Title Text"/>
          <p:cNvSpPr txBox="1">
            <a:spLocks noGrp="1"/>
          </p:cNvSpPr>
          <p:nvPr>
            <p:ph type="title"/>
          </p:nvPr>
        </p:nvSpPr>
        <p:spPr>
          <a:xfrm>
            <a:off x="4796366" y="1066489"/>
            <a:ext cx="3714189" cy="1413934"/>
          </a:xfrm>
          <a:prstGeom prst="rect">
            <a:avLst/>
          </a:prstGeom>
        </p:spPr>
        <p:txBody>
          <a:bodyPr>
            <a:normAutofit/>
          </a:bodyPr>
          <a:lstStyle>
            <a:lvl1pPr>
              <a:lnSpc>
                <a:spcPct val="100000"/>
              </a:lnSpc>
              <a:defRPr b="0" i="0">
                <a:solidFill>
                  <a:srgbClr val="766A62"/>
                </a:solidFill>
                <a:latin typeface="Calibri" panose="020F0502020204030204" pitchFamily="34" charset="0"/>
                <a:cs typeface="Calibri" panose="020F0502020204030204" pitchFamily="34" charset="0"/>
              </a:defRPr>
            </a:lvl1pPr>
          </a:lstStyle>
          <a:p>
            <a:r>
              <a:rPr dirty="0"/>
              <a:t>Title Text</a:t>
            </a:r>
          </a:p>
        </p:txBody>
      </p:sp>
      <p:sp>
        <p:nvSpPr>
          <p:cNvPr id="33" name="Body Level One…"/>
          <p:cNvSpPr txBox="1">
            <a:spLocks noGrp="1"/>
          </p:cNvSpPr>
          <p:nvPr>
            <p:ph type="body" sz="quarter" idx="1"/>
          </p:nvPr>
        </p:nvSpPr>
        <p:spPr>
          <a:xfrm>
            <a:off x="4796366" y="2586256"/>
            <a:ext cx="3714189" cy="2318809"/>
          </a:xfrm>
          <a:prstGeom prst="rect">
            <a:avLst/>
          </a:prstGeom>
        </p:spPr>
        <p:txBody>
          <a:bodyPr>
            <a:normAutofit/>
          </a:bodyPr>
          <a:lstStyle>
            <a:lvl1pPr marL="0" indent="0">
              <a:spcBef>
                <a:spcPts val="400"/>
              </a:spcBef>
              <a:buClrTx/>
              <a:buSzTx/>
              <a:buFontTx/>
              <a:buNone/>
              <a:defRPr sz="1800" b="0">
                <a:solidFill>
                  <a:schemeClr val="tx2"/>
                </a:solidFill>
              </a:defRPr>
            </a:lvl1pPr>
            <a:lvl2pPr marL="0" indent="0">
              <a:spcBef>
                <a:spcPts val="400"/>
              </a:spcBef>
              <a:buClrTx/>
              <a:buSzTx/>
              <a:buFontTx/>
              <a:buNone/>
              <a:defRPr sz="1800" b="0">
                <a:solidFill>
                  <a:schemeClr val="tx2"/>
                </a:solidFill>
              </a:defRPr>
            </a:lvl2pPr>
            <a:lvl3pPr marL="0" indent="0">
              <a:spcBef>
                <a:spcPts val="400"/>
              </a:spcBef>
              <a:buClrTx/>
              <a:buSzTx/>
              <a:buFontTx/>
              <a:buNone/>
              <a:defRPr sz="1800" b="0">
                <a:solidFill>
                  <a:schemeClr val="tx2"/>
                </a:solidFill>
              </a:defRPr>
            </a:lvl3pPr>
            <a:lvl4pPr marL="0" indent="0">
              <a:spcBef>
                <a:spcPts val="400"/>
              </a:spcBef>
              <a:buClrTx/>
              <a:buSzTx/>
              <a:buFontTx/>
              <a:buNone/>
              <a:defRPr sz="1800" b="0">
                <a:solidFill>
                  <a:schemeClr val="tx2"/>
                </a:solidFill>
              </a:defRPr>
            </a:lvl4pPr>
            <a:lvl5pPr marL="0" indent="0">
              <a:spcBef>
                <a:spcPts val="400"/>
              </a:spcBef>
              <a:buClrTx/>
              <a:buSzTx/>
              <a:buFontTx/>
              <a:buNone/>
              <a:defRPr sz="1800" b="0">
                <a:solidFill>
                  <a:schemeClr val="tx2"/>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pic>
        <p:nvPicPr>
          <p:cNvPr id="12" name="Picture 11">
            <a:extLst>
              <a:ext uri="{FF2B5EF4-FFF2-40B4-BE49-F238E27FC236}">
                <a16:creationId xmlns:a16="http://schemas.microsoft.com/office/drawing/2014/main" xmlns="" id="{697C5E0A-8A94-B245-88B9-4166ACBB591C}"/>
              </a:ext>
            </a:extLst>
          </p:cNvPr>
          <p:cNvPicPr>
            <a:picLocks noChangeAspect="1"/>
          </p:cNvPicPr>
          <p:nvPr userDrawn="1"/>
        </p:nvPicPr>
        <p:blipFill>
          <a:blip r:embed="rId3"/>
          <a:stretch>
            <a:fillRect/>
          </a:stretch>
        </p:blipFill>
        <p:spPr>
          <a:xfrm>
            <a:off x="6151403" y="5928102"/>
            <a:ext cx="2359152" cy="371588"/>
          </a:xfrm>
          <a:prstGeom prst="rect">
            <a:avLst/>
          </a:prstGeom>
        </p:spPr>
      </p:pic>
    </p:spTree>
    <p:extLst>
      <p:ext uri="{BB962C8B-B14F-4D97-AF65-F5344CB8AC3E}">
        <p14:creationId xmlns:p14="http://schemas.microsoft.com/office/powerpoint/2010/main" val="1798714767"/>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53142E4-2A5F-3345-B7CC-156EA077406C}"/>
              </a:ext>
            </a:extLst>
          </p:cNvPr>
          <p:cNvPicPr>
            <a:picLocks noChangeAspect="1"/>
          </p:cNvPicPr>
          <p:nvPr userDrawn="1"/>
        </p:nvPicPr>
        <p:blipFill>
          <a:blip r:embed="rId7"/>
          <a:stretch>
            <a:fillRect/>
          </a:stretch>
        </p:blipFill>
        <p:spPr>
          <a:xfrm>
            <a:off x="7701767" y="343934"/>
            <a:ext cx="1150750" cy="181254"/>
          </a:xfrm>
          <a:prstGeom prst="rect">
            <a:avLst/>
          </a:prstGeom>
        </p:spPr>
      </p:pic>
      <p:sp>
        <p:nvSpPr>
          <p:cNvPr id="4" name="Slide Number"/>
          <p:cNvSpPr txBox="1">
            <a:spLocks noGrp="1"/>
          </p:cNvSpPr>
          <p:nvPr>
            <p:ph type="sldNum" sz="quarter" idx="2"/>
          </p:nvPr>
        </p:nvSpPr>
        <p:spPr>
          <a:xfrm>
            <a:off x="7125383" y="284479"/>
            <a:ext cx="275073" cy="276999"/>
          </a:xfrm>
          <a:prstGeom prst="rect">
            <a:avLst/>
          </a:prstGeom>
          <a:ln w="12700">
            <a:miter lim="400000"/>
          </a:ln>
        </p:spPr>
        <p:txBody>
          <a:bodyPr wrap="none" lIns="45719" rIns="45719">
            <a:spAutoFit/>
          </a:bodyPr>
          <a:lstStyle>
            <a:lvl1pPr algn="ctr">
              <a:defRPr sz="1200">
                <a:solidFill>
                  <a:schemeClr val="tx2"/>
                </a:solidFill>
              </a:defRPr>
            </a:lvl1pPr>
          </a:lstStyle>
          <a:p>
            <a:fld id="{86CB4B4D-7CA3-9044-876B-883B54F8677D}" type="slidenum">
              <a:rPr lang="en-US" smtClean="0"/>
              <a:pPr/>
              <a:t>‹#›</a:t>
            </a:fld>
            <a:endParaRPr lang="en-US" dirty="0"/>
          </a:p>
        </p:txBody>
      </p:sp>
      <p:cxnSp>
        <p:nvCxnSpPr>
          <p:cNvPr id="12" name="Straight Connector 11">
            <a:extLst>
              <a:ext uri="{FF2B5EF4-FFF2-40B4-BE49-F238E27FC236}">
                <a16:creationId xmlns:a16="http://schemas.microsoft.com/office/drawing/2014/main" xmlns="" id="{56A412E3-FAB8-DD49-ADFB-26B6B34A8E2A}"/>
              </a:ext>
            </a:extLst>
          </p:cNvPr>
          <p:cNvCxnSpPr/>
          <p:nvPr userDrawn="1"/>
        </p:nvCxnSpPr>
        <p:spPr>
          <a:xfrm>
            <a:off x="7517623" y="348297"/>
            <a:ext cx="0" cy="174447"/>
          </a:xfrm>
          <a:prstGeom prst="line">
            <a:avLst/>
          </a:prstGeom>
          <a:ln/>
        </p:spPr>
        <p:style>
          <a:lnRef idx="1">
            <a:schemeClr val="accent2"/>
          </a:lnRef>
          <a:fillRef idx="0">
            <a:schemeClr val="accent2"/>
          </a:fillRef>
          <a:effectRef idx="0">
            <a:schemeClr val="accent2"/>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72" r:id="rId2"/>
    <p:sldLayoutId id="2147483673" r:id="rId3"/>
    <p:sldLayoutId id="2147483674" r:id="rId4"/>
    <p:sldLayoutId id="2147483675" r:id="rId5"/>
  </p:sldLayoutIdLst>
  <p:transition spd="med"/>
  <p:hf hdr="0" ftr="0" dt="0"/>
  <p:txStyles>
    <p:titleStyle>
      <a:lvl1pPr marL="0" marR="0" indent="0" algn="l" defTabSz="457200" rtl="0" latinLnBrk="0">
        <a:lnSpc>
          <a:spcPct val="90000"/>
        </a:lnSpc>
        <a:spcBef>
          <a:spcPts val="0"/>
        </a:spcBef>
        <a:spcAft>
          <a:spcPts val="0"/>
        </a:spcAft>
        <a:buClrTx/>
        <a:buSzTx/>
        <a:buFontTx/>
        <a:buNone/>
        <a:tabLst/>
        <a:defRPr sz="3600" b="1" i="0" u="none" strike="noStrike" cap="none" spc="0" baseline="0">
          <a:ln>
            <a:noFill/>
          </a:ln>
          <a:solidFill>
            <a:srgbClr val="FFFFFF"/>
          </a:solidFill>
          <a:uFillTx/>
          <a:latin typeface="+mn-lt"/>
          <a:ea typeface="+mn-ea"/>
          <a:cs typeface="+mn-cs"/>
          <a:sym typeface="Calibri"/>
        </a:defRPr>
      </a:lvl1pPr>
      <a:lvl2pPr marL="0" marR="0" indent="0" algn="l" defTabSz="457200" rtl="0" latinLnBrk="0">
        <a:lnSpc>
          <a:spcPct val="90000"/>
        </a:lnSpc>
        <a:spcBef>
          <a:spcPts val="0"/>
        </a:spcBef>
        <a:spcAft>
          <a:spcPts val="0"/>
        </a:spcAft>
        <a:buClrTx/>
        <a:buSzTx/>
        <a:buFontTx/>
        <a:buNone/>
        <a:tabLst/>
        <a:defRPr sz="3600" b="1" i="0" u="none" strike="noStrike" cap="none" spc="0" baseline="0">
          <a:ln>
            <a:noFill/>
          </a:ln>
          <a:solidFill>
            <a:srgbClr val="FFFFFF"/>
          </a:solidFill>
          <a:uFillTx/>
          <a:latin typeface="+mn-lt"/>
          <a:ea typeface="+mn-ea"/>
          <a:cs typeface="+mn-cs"/>
          <a:sym typeface="Calibri"/>
        </a:defRPr>
      </a:lvl2pPr>
      <a:lvl3pPr marL="0" marR="0" indent="0" algn="l" defTabSz="457200" rtl="0" latinLnBrk="0">
        <a:lnSpc>
          <a:spcPct val="90000"/>
        </a:lnSpc>
        <a:spcBef>
          <a:spcPts val="0"/>
        </a:spcBef>
        <a:spcAft>
          <a:spcPts val="0"/>
        </a:spcAft>
        <a:buClrTx/>
        <a:buSzTx/>
        <a:buFontTx/>
        <a:buNone/>
        <a:tabLst/>
        <a:defRPr sz="3600" b="1" i="0" u="none" strike="noStrike" cap="none" spc="0" baseline="0">
          <a:ln>
            <a:noFill/>
          </a:ln>
          <a:solidFill>
            <a:srgbClr val="FFFFFF"/>
          </a:solidFill>
          <a:uFillTx/>
          <a:latin typeface="+mn-lt"/>
          <a:ea typeface="+mn-ea"/>
          <a:cs typeface="+mn-cs"/>
          <a:sym typeface="Calibri"/>
        </a:defRPr>
      </a:lvl3pPr>
      <a:lvl4pPr marL="0" marR="0" indent="0" algn="l" defTabSz="457200" rtl="0" latinLnBrk="0">
        <a:lnSpc>
          <a:spcPct val="90000"/>
        </a:lnSpc>
        <a:spcBef>
          <a:spcPts val="0"/>
        </a:spcBef>
        <a:spcAft>
          <a:spcPts val="0"/>
        </a:spcAft>
        <a:buClrTx/>
        <a:buSzTx/>
        <a:buFontTx/>
        <a:buNone/>
        <a:tabLst/>
        <a:defRPr sz="3600" b="1" i="0" u="none" strike="noStrike" cap="none" spc="0" baseline="0">
          <a:ln>
            <a:noFill/>
          </a:ln>
          <a:solidFill>
            <a:srgbClr val="FFFFFF"/>
          </a:solidFill>
          <a:uFillTx/>
          <a:latin typeface="+mn-lt"/>
          <a:ea typeface="+mn-ea"/>
          <a:cs typeface="+mn-cs"/>
          <a:sym typeface="Calibri"/>
        </a:defRPr>
      </a:lvl4pPr>
      <a:lvl5pPr marL="0" marR="0" indent="0" algn="l" defTabSz="457200" rtl="0" latinLnBrk="0">
        <a:lnSpc>
          <a:spcPct val="90000"/>
        </a:lnSpc>
        <a:spcBef>
          <a:spcPts val="0"/>
        </a:spcBef>
        <a:spcAft>
          <a:spcPts val="0"/>
        </a:spcAft>
        <a:buClrTx/>
        <a:buSzTx/>
        <a:buFontTx/>
        <a:buNone/>
        <a:tabLst/>
        <a:defRPr sz="3600" b="1" i="0" u="none" strike="noStrike" cap="none" spc="0" baseline="0">
          <a:ln>
            <a:noFill/>
          </a:ln>
          <a:solidFill>
            <a:srgbClr val="FFFFFF"/>
          </a:solidFill>
          <a:uFillTx/>
          <a:latin typeface="+mn-lt"/>
          <a:ea typeface="+mn-ea"/>
          <a:cs typeface="+mn-cs"/>
          <a:sym typeface="Calibri"/>
        </a:defRPr>
      </a:lvl5pPr>
      <a:lvl6pPr marL="0" marR="0" indent="457200" algn="l" defTabSz="457200" rtl="0" latinLnBrk="0">
        <a:lnSpc>
          <a:spcPct val="90000"/>
        </a:lnSpc>
        <a:spcBef>
          <a:spcPts val="0"/>
        </a:spcBef>
        <a:spcAft>
          <a:spcPts val="0"/>
        </a:spcAft>
        <a:buClrTx/>
        <a:buSzTx/>
        <a:buFontTx/>
        <a:buNone/>
        <a:tabLst/>
        <a:defRPr sz="3600" b="1" i="0" u="none" strike="noStrike" cap="none" spc="0" baseline="0">
          <a:ln>
            <a:noFill/>
          </a:ln>
          <a:solidFill>
            <a:srgbClr val="FFFFFF"/>
          </a:solidFill>
          <a:uFillTx/>
          <a:latin typeface="+mn-lt"/>
          <a:ea typeface="+mn-ea"/>
          <a:cs typeface="+mn-cs"/>
          <a:sym typeface="Calibri"/>
        </a:defRPr>
      </a:lvl6pPr>
      <a:lvl7pPr marL="0" marR="0" indent="914400" algn="l" defTabSz="457200" rtl="0" latinLnBrk="0">
        <a:lnSpc>
          <a:spcPct val="90000"/>
        </a:lnSpc>
        <a:spcBef>
          <a:spcPts val="0"/>
        </a:spcBef>
        <a:spcAft>
          <a:spcPts val="0"/>
        </a:spcAft>
        <a:buClrTx/>
        <a:buSzTx/>
        <a:buFontTx/>
        <a:buNone/>
        <a:tabLst/>
        <a:defRPr sz="3600" b="1" i="0" u="none" strike="noStrike" cap="none" spc="0" baseline="0">
          <a:ln>
            <a:noFill/>
          </a:ln>
          <a:solidFill>
            <a:srgbClr val="FFFFFF"/>
          </a:solidFill>
          <a:uFillTx/>
          <a:latin typeface="+mn-lt"/>
          <a:ea typeface="+mn-ea"/>
          <a:cs typeface="+mn-cs"/>
          <a:sym typeface="Calibri"/>
        </a:defRPr>
      </a:lvl7pPr>
      <a:lvl8pPr marL="0" marR="0" indent="1371600" algn="l" defTabSz="457200" rtl="0" latinLnBrk="0">
        <a:lnSpc>
          <a:spcPct val="90000"/>
        </a:lnSpc>
        <a:spcBef>
          <a:spcPts val="0"/>
        </a:spcBef>
        <a:spcAft>
          <a:spcPts val="0"/>
        </a:spcAft>
        <a:buClrTx/>
        <a:buSzTx/>
        <a:buFontTx/>
        <a:buNone/>
        <a:tabLst/>
        <a:defRPr sz="3600" b="1" i="0" u="none" strike="noStrike" cap="none" spc="0" baseline="0">
          <a:ln>
            <a:noFill/>
          </a:ln>
          <a:solidFill>
            <a:srgbClr val="FFFFFF"/>
          </a:solidFill>
          <a:uFillTx/>
          <a:latin typeface="+mn-lt"/>
          <a:ea typeface="+mn-ea"/>
          <a:cs typeface="+mn-cs"/>
          <a:sym typeface="Calibri"/>
        </a:defRPr>
      </a:lvl8pPr>
      <a:lvl9pPr marL="0" marR="0" indent="1828800" algn="l" defTabSz="457200" rtl="0" latinLnBrk="0">
        <a:lnSpc>
          <a:spcPct val="90000"/>
        </a:lnSpc>
        <a:spcBef>
          <a:spcPts val="0"/>
        </a:spcBef>
        <a:spcAft>
          <a:spcPts val="0"/>
        </a:spcAft>
        <a:buClrTx/>
        <a:buSzTx/>
        <a:buFontTx/>
        <a:buNone/>
        <a:tabLst/>
        <a:defRPr sz="3600" b="1" i="0" u="none" strike="noStrike" cap="none" spc="0" baseline="0">
          <a:ln>
            <a:noFill/>
          </a:ln>
          <a:solidFill>
            <a:srgbClr val="FFFFFF"/>
          </a:solidFill>
          <a:uFillTx/>
          <a:latin typeface="+mn-lt"/>
          <a:ea typeface="+mn-ea"/>
          <a:cs typeface="+mn-cs"/>
          <a:sym typeface="Calibri"/>
        </a:defRPr>
      </a:lvl9pPr>
    </p:titleStyle>
    <p:bodyStyle>
      <a:lvl1pPr marL="374072" marR="0" indent="-374072" algn="l" defTabSz="457200" rtl="0" latinLnBrk="0">
        <a:lnSpc>
          <a:spcPct val="100000"/>
        </a:lnSpc>
        <a:spcBef>
          <a:spcPts val="600"/>
        </a:spcBef>
        <a:spcAft>
          <a:spcPts val="0"/>
        </a:spcAft>
        <a:buClr>
          <a:srgbClr val="66BD29"/>
        </a:buClr>
        <a:buSzPct val="100000"/>
        <a:buFont typeface="Helvetica"/>
        <a:buChar char="•"/>
        <a:tabLst/>
        <a:defRPr sz="2400" b="0" i="0" u="none" strike="noStrike" cap="none" spc="0" baseline="0">
          <a:ln>
            <a:noFill/>
          </a:ln>
          <a:solidFill>
            <a:schemeClr val="accent2">
              <a:lumOff val="-6980"/>
            </a:schemeClr>
          </a:solidFill>
          <a:uFillTx/>
          <a:latin typeface="+mn-lt"/>
          <a:ea typeface="+mn-ea"/>
          <a:cs typeface="+mn-cs"/>
          <a:sym typeface="Calibri"/>
        </a:defRPr>
      </a:lvl1pPr>
      <a:lvl2pPr marL="800100" marR="0" indent="-342900" algn="l" defTabSz="457200" rtl="0" latinLnBrk="0">
        <a:lnSpc>
          <a:spcPct val="100000"/>
        </a:lnSpc>
        <a:spcBef>
          <a:spcPts val="600"/>
        </a:spcBef>
        <a:spcAft>
          <a:spcPts val="0"/>
        </a:spcAft>
        <a:buClr>
          <a:srgbClr val="66BD29"/>
        </a:buClr>
        <a:buSzPct val="100000"/>
        <a:buFont typeface="Helvetica"/>
        <a:buChar char="–"/>
        <a:tabLst/>
        <a:defRPr sz="2400" b="0" i="0" u="none" strike="noStrike" cap="none" spc="0" baseline="0">
          <a:ln>
            <a:noFill/>
          </a:ln>
          <a:solidFill>
            <a:schemeClr val="accent2">
              <a:lumOff val="-6980"/>
            </a:schemeClr>
          </a:solidFill>
          <a:uFillTx/>
          <a:latin typeface="+mn-lt"/>
          <a:ea typeface="+mn-ea"/>
          <a:cs typeface="+mn-cs"/>
          <a:sym typeface="Calibri"/>
        </a:defRPr>
      </a:lvl2pPr>
      <a:lvl3pPr marL="1219200" marR="0" indent="-304800" algn="l" defTabSz="457200" rtl="0" latinLnBrk="0">
        <a:lnSpc>
          <a:spcPct val="100000"/>
        </a:lnSpc>
        <a:spcBef>
          <a:spcPts val="600"/>
        </a:spcBef>
        <a:spcAft>
          <a:spcPts val="0"/>
        </a:spcAft>
        <a:buClr>
          <a:srgbClr val="66BD29"/>
        </a:buClr>
        <a:buSzPct val="100000"/>
        <a:buFont typeface="Helvetica"/>
        <a:buChar char="•"/>
        <a:tabLst/>
        <a:defRPr sz="2400" b="0" i="0" u="none" strike="noStrike" cap="none" spc="0" baseline="0">
          <a:ln>
            <a:noFill/>
          </a:ln>
          <a:solidFill>
            <a:schemeClr val="accent2">
              <a:lumOff val="-6980"/>
            </a:schemeClr>
          </a:solidFill>
          <a:uFillTx/>
          <a:latin typeface="+mn-lt"/>
          <a:ea typeface="+mn-ea"/>
          <a:cs typeface="+mn-cs"/>
          <a:sym typeface="Calibri"/>
        </a:defRPr>
      </a:lvl3pPr>
      <a:lvl4pPr marL="1714500" marR="0" indent="-342900" algn="l" defTabSz="457200" rtl="0" latinLnBrk="0">
        <a:lnSpc>
          <a:spcPct val="100000"/>
        </a:lnSpc>
        <a:spcBef>
          <a:spcPts val="600"/>
        </a:spcBef>
        <a:spcAft>
          <a:spcPts val="0"/>
        </a:spcAft>
        <a:buClr>
          <a:srgbClr val="66BD29"/>
        </a:buClr>
        <a:buSzPct val="100000"/>
        <a:buFont typeface="Helvetica"/>
        <a:buChar char="–"/>
        <a:tabLst/>
        <a:defRPr sz="2400" b="0" i="0" u="none" strike="noStrike" cap="none" spc="0" baseline="0">
          <a:ln>
            <a:noFill/>
          </a:ln>
          <a:solidFill>
            <a:schemeClr val="accent2">
              <a:lumOff val="-6980"/>
            </a:schemeClr>
          </a:solidFill>
          <a:uFillTx/>
          <a:latin typeface="+mn-lt"/>
          <a:ea typeface="+mn-ea"/>
          <a:cs typeface="+mn-cs"/>
          <a:sym typeface="Calibri"/>
        </a:defRPr>
      </a:lvl4pPr>
      <a:lvl5pPr marL="2220685" marR="0" indent="-391885" algn="l" defTabSz="457200" rtl="0" latinLnBrk="0">
        <a:lnSpc>
          <a:spcPct val="100000"/>
        </a:lnSpc>
        <a:spcBef>
          <a:spcPts val="600"/>
        </a:spcBef>
        <a:spcAft>
          <a:spcPts val="0"/>
        </a:spcAft>
        <a:buClr>
          <a:srgbClr val="66BD29"/>
        </a:buClr>
        <a:buSzPct val="100000"/>
        <a:buFont typeface="Helvetica"/>
        <a:buChar char="»"/>
        <a:tabLst/>
        <a:defRPr sz="2400" b="0" i="0" u="none" strike="noStrike" cap="none" spc="0" baseline="0">
          <a:ln>
            <a:noFill/>
          </a:ln>
          <a:solidFill>
            <a:schemeClr val="accent2">
              <a:lumOff val="-6980"/>
            </a:schemeClr>
          </a:solidFill>
          <a:uFillTx/>
          <a:latin typeface="+mn-lt"/>
          <a:ea typeface="+mn-ea"/>
          <a:cs typeface="+mn-cs"/>
          <a:sym typeface="Calibri"/>
        </a:defRPr>
      </a:lvl5pPr>
      <a:lvl6pPr marL="2560320" marR="0" indent="-274320" algn="l" defTabSz="457200" rtl="0" latinLnBrk="0">
        <a:lnSpc>
          <a:spcPct val="100000"/>
        </a:lnSpc>
        <a:spcBef>
          <a:spcPts val="600"/>
        </a:spcBef>
        <a:spcAft>
          <a:spcPts val="0"/>
        </a:spcAft>
        <a:buClr>
          <a:srgbClr val="66BD29"/>
        </a:buClr>
        <a:buSzPct val="100000"/>
        <a:buFont typeface="Helvetica"/>
        <a:buChar char="•"/>
        <a:tabLst/>
        <a:defRPr sz="2400" b="1" i="0" u="none" strike="noStrike" cap="none" spc="0" baseline="0">
          <a:ln>
            <a:noFill/>
          </a:ln>
          <a:solidFill>
            <a:schemeClr val="accent2">
              <a:lumOff val="-6980"/>
            </a:schemeClr>
          </a:solidFill>
          <a:uFillTx/>
          <a:latin typeface="+mn-lt"/>
          <a:ea typeface="+mn-ea"/>
          <a:cs typeface="+mn-cs"/>
          <a:sym typeface="Calibri"/>
        </a:defRPr>
      </a:lvl6pPr>
      <a:lvl7pPr marL="3017520" marR="0" indent="-274320" algn="l" defTabSz="457200" rtl="0" latinLnBrk="0">
        <a:lnSpc>
          <a:spcPct val="100000"/>
        </a:lnSpc>
        <a:spcBef>
          <a:spcPts val="600"/>
        </a:spcBef>
        <a:spcAft>
          <a:spcPts val="0"/>
        </a:spcAft>
        <a:buClr>
          <a:srgbClr val="66BD29"/>
        </a:buClr>
        <a:buSzPct val="100000"/>
        <a:buFont typeface="Helvetica"/>
        <a:buChar char="•"/>
        <a:tabLst/>
        <a:defRPr sz="2400" b="1" i="0" u="none" strike="noStrike" cap="none" spc="0" baseline="0">
          <a:ln>
            <a:noFill/>
          </a:ln>
          <a:solidFill>
            <a:schemeClr val="accent2">
              <a:lumOff val="-6980"/>
            </a:schemeClr>
          </a:solidFill>
          <a:uFillTx/>
          <a:latin typeface="+mn-lt"/>
          <a:ea typeface="+mn-ea"/>
          <a:cs typeface="+mn-cs"/>
          <a:sym typeface="Calibri"/>
        </a:defRPr>
      </a:lvl7pPr>
      <a:lvl8pPr marL="3474720" marR="0" indent="-274320" algn="l" defTabSz="457200" rtl="0" latinLnBrk="0">
        <a:lnSpc>
          <a:spcPct val="100000"/>
        </a:lnSpc>
        <a:spcBef>
          <a:spcPts val="600"/>
        </a:spcBef>
        <a:spcAft>
          <a:spcPts val="0"/>
        </a:spcAft>
        <a:buClr>
          <a:srgbClr val="66BD29"/>
        </a:buClr>
        <a:buSzPct val="100000"/>
        <a:buFont typeface="Helvetica"/>
        <a:buChar char="•"/>
        <a:tabLst/>
        <a:defRPr sz="2400" b="1" i="0" u="none" strike="noStrike" cap="none" spc="0" baseline="0">
          <a:ln>
            <a:noFill/>
          </a:ln>
          <a:solidFill>
            <a:schemeClr val="accent2">
              <a:lumOff val="-6980"/>
            </a:schemeClr>
          </a:solidFill>
          <a:uFillTx/>
          <a:latin typeface="+mn-lt"/>
          <a:ea typeface="+mn-ea"/>
          <a:cs typeface="+mn-cs"/>
          <a:sym typeface="Calibri"/>
        </a:defRPr>
      </a:lvl8pPr>
      <a:lvl9pPr marL="3931920" marR="0" indent="-274320" algn="l" defTabSz="457200" rtl="0" latinLnBrk="0">
        <a:lnSpc>
          <a:spcPct val="100000"/>
        </a:lnSpc>
        <a:spcBef>
          <a:spcPts val="600"/>
        </a:spcBef>
        <a:spcAft>
          <a:spcPts val="0"/>
        </a:spcAft>
        <a:buClr>
          <a:srgbClr val="66BD29"/>
        </a:buClr>
        <a:buSzPct val="100000"/>
        <a:buFont typeface="Helvetica"/>
        <a:buChar char="•"/>
        <a:tabLst/>
        <a:defRPr sz="2400" b="1" i="0" u="none" strike="noStrike" cap="none" spc="0" baseline="0">
          <a:ln>
            <a:noFill/>
          </a:ln>
          <a:solidFill>
            <a:schemeClr val="accent2">
              <a:lumOff val="-6980"/>
            </a:schemeClr>
          </a:solidFill>
          <a:uFillTx/>
          <a:latin typeface="+mn-lt"/>
          <a:ea typeface="+mn-ea"/>
          <a:cs typeface="+mn-cs"/>
          <a:sym typeface="Calibri"/>
        </a:defRPr>
      </a:lvl9pPr>
    </p:bodyStyle>
    <p:otherStyle>
      <a:lvl1pPr marL="0" marR="0" indent="0" algn="ct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ct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ct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ct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ct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ct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ct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ct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ct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itle"/>
          <p:cNvSpPr txBox="1">
            <a:spLocks noGrp="1"/>
          </p:cNvSpPr>
          <p:nvPr>
            <p:ph type="title"/>
          </p:nvPr>
        </p:nvSpPr>
        <p:spPr>
          <a:xfrm>
            <a:off x="4796366" y="1279640"/>
            <a:ext cx="3714189" cy="1413934"/>
          </a:xfrm>
          <a:prstGeom prst="rect">
            <a:avLst/>
          </a:prstGeom>
        </p:spPr>
        <p:txBody>
          <a:bodyPr>
            <a:normAutofit fontScale="90000"/>
          </a:bodyPr>
          <a:lstStyle/>
          <a:p>
            <a:r>
              <a:rPr lang="en-US" sz="4400" b="1" dirty="0"/>
              <a:t>2020: Racing to the Finish</a:t>
            </a:r>
            <a:endParaRPr sz="4400" b="1" dirty="0"/>
          </a:p>
        </p:txBody>
      </p:sp>
      <p:sp>
        <p:nvSpPr>
          <p:cNvPr id="5" name="Body">
            <a:extLst>
              <a:ext uri="{FF2B5EF4-FFF2-40B4-BE49-F238E27FC236}">
                <a16:creationId xmlns:a16="http://schemas.microsoft.com/office/drawing/2014/main" xmlns="" id="{8524776E-C2A9-8747-B368-F703F0B012C8}"/>
              </a:ext>
            </a:extLst>
          </p:cNvPr>
          <p:cNvSpPr txBox="1">
            <a:spLocks noGrp="1"/>
          </p:cNvSpPr>
          <p:nvPr>
            <p:ph type="body" sz="quarter" idx="1"/>
          </p:nvPr>
        </p:nvSpPr>
        <p:spPr>
          <a:xfrm>
            <a:off x="4796366" y="3449712"/>
            <a:ext cx="3714189" cy="2318809"/>
          </a:xfrm>
          <a:prstGeom prst="rect">
            <a:avLst/>
          </a:prstGeom>
        </p:spPr>
        <p:txBody>
          <a:bodyPr/>
          <a:lstStyle/>
          <a:p>
            <a:r>
              <a:rPr lang="en-US" b="1" dirty="0"/>
              <a:t>Northeastern Michigan Estate Planning Council</a:t>
            </a:r>
          </a:p>
          <a:p>
            <a:endParaRPr lang="en-US" dirty="0"/>
          </a:p>
          <a:p>
            <a:r>
              <a:rPr lang="en-US" dirty="0"/>
              <a:t>October 22, 2020</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AB9B4A61-3AE4-4A30-BF50-E67EDC6E071B}"/>
              </a:ext>
            </a:extLst>
          </p:cNvPr>
          <p:cNvSpPr>
            <a:spLocks noGrp="1"/>
          </p:cNvSpPr>
          <p:nvPr>
            <p:ph sz="quarter" idx="13"/>
          </p:nvPr>
        </p:nvSpPr>
        <p:spPr/>
        <p:txBody>
          <a:bodyPr/>
          <a:lstStyle/>
          <a:p>
            <a:r>
              <a:rPr lang="en-US" sz="1800" dirty="0">
                <a:latin typeface="+mn-lt"/>
              </a:rPr>
              <a:t>Nuts and Bolts: Mom wants to transfer closely held business interest to son.</a:t>
            </a:r>
          </a:p>
          <a:p>
            <a:r>
              <a:rPr lang="en-US" sz="1800" dirty="0">
                <a:latin typeface="+mn-lt"/>
              </a:rPr>
              <a:t>Step 1: Mom creates a Trust </a:t>
            </a:r>
          </a:p>
          <a:p>
            <a:pPr lvl="1"/>
            <a:r>
              <a:rPr lang="en-US" sz="1600" dirty="0">
                <a:latin typeface="+mn-lt"/>
              </a:rPr>
              <a:t>Mom is the grantor for tax purposes (so she pays all of the income taxes) </a:t>
            </a:r>
          </a:p>
          <a:p>
            <a:pPr lvl="1"/>
            <a:r>
              <a:rPr lang="en-US" sz="1600" dirty="0">
                <a:latin typeface="+mn-lt"/>
              </a:rPr>
              <a:t>The son is the beneficiary</a:t>
            </a:r>
          </a:p>
          <a:p>
            <a:pPr lvl="1"/>
            <a:r>
              <a:rPr lang="en-US" sz="1600" dirty="0">
                <a:latin typeface="+mn-lt"/>
              </a:rPr>
              <a:t>Huntington is the Trustee</a:t>
            </a:r>
          </a:p>
          <a:p>
            <a:r>
              <a:rPr lang="en-US" sz="1800" dirty="0">
                <a:latin typeface="+mn-lt"/>
              </a:rPr>
              <a:t>Step 2: Mom makes a gift of $100,000 into the trust</a:t>
            </a:r>
          </a:p>
          <a:p>
            <a:r>
              <a:rPr lang="en-US" sz="1800" dirty="0">
                <a:latin typeface="+mn-lt"/>
              </a:rPr>
              <a:t>Step 3: The Trustee uses the cash to buy the stock in the business</a:t>
            </a:r>
          </a:p>
          <a:p>
            <a:pPr lvl="1"/>
            <a:r>
              <a:rPr lang="en-US" sz="1600" dirty="0">
                <a:latin typeface="+mn-lt"/>
              </a:rPr>
              <a:t>$100,000 in cash to Mom,</a:t>
            </a:r>
          </a:p>
          <a:p>
            <a:pPr lvl="1"/>
            <a:r>
              <a:rPr lang="en-US" sz="1600" dirty="0">
                <a:latin typeface="+mn-lt"/>
              </a:rPr>
              <a:t>A note to Mom for $900,000, with interest at a 7520 rate</a:t>
            </a:r>
          </a:p>
          <a:p>
            <a:r>
              <a:rPr lang="en-US" sz="1800" dirty="0">
                <a:latin typeface="+mn-lt"/>
              </a:rPr>
              <a:t>Step 4: Every year the business pushes out dividends into the trust which are used to pay the note</a:t>
            </a:r>
          </a:p>
          <a:p>
            <a:r>
              <a:rPr lang="en-US" sz="1800" i="1" dirty="0">
                <a:latin typeface="+mn-lt"/>
              </a:rPr>
              <a:t>The lower the 7520 rate, the lower the imputed interest</a:t>
            </a:r>
          </a:p>
        </p:txBody>
      </p:sp>
      <p:sp>
        <p:nvSpPr>
          <p:cNvPr id="3" name="Title 2">
            <a:extLst>
              <a:ext uri="{FF2B5EF4-FFF2-40B4-BE49-F238E27FC236}">
                <a16:creationId xmlns:a16="http://schemas.microsoft.com/office/drawing/2014/main" xmlns="" id="{315768F3-9BB0-4A33-8972-1307051C3313}"/>
              </a:ext>
            </a:extLst>
          </p:cNvPr>
          <p:cNvSpPr>
            <a:spLocks noGrp="1"/>
          </p:cNvSpPr>
          <p:nvPr>
            <p:ph type="ctrTitle"/>
          </p:nvPr>
        </p:nvSpPr>
        <p:spPr/>
        <p:txBody>
          <a:bodyPr/>
          <a:lstStyle/>
          <a:p>
            <a:r>
              <a:rPr lang="en-US" sz="2800" b="0" dirty="0">
                <a:solidFill>
                  <a:schemeClr val="bg2"/>
                </a:solidFill>
                <a:latin typeface="+mn-lt"/>
              </a:rPr>
              <a:t>Sales to Grantor Trusts</a:t>
            </a:r>
          </a:p>
        </p:txBody>
      </p:sp>
      <p:sp>
        <p:nvSpPr>
          <p:cNvPr id="2" name="Slide Number Placeholder 1">
            <a:extLst>
              <a:ext uri="{FF2B5EF4-FFF2-40B4-BE49-F238E27FC236}">
                <a16:creationId xmlns:a16="http://schemas.microsoft.com/office/drawing/2014/main" xmlns="" id="{67B6159A-EBDC-409A-A71F-C07CC087CB35}"/>
              </a:ext>
            </a:extLst>
          </p:cNvPr>
          <p:cNvSpPr>
            <a:spLocks noGrp="1"/>
          </p:cNvSpPr>
          <p:nvPr>
            <p:ph type="sldNum" sz="quarter" idx="14"/>
          </p:nvPr>
        </p:nvSpPr>
        <p:spPr/>
        <p:txBody>
          <a:bodyPr/>
          <a:lstStyle/>
          <a:p>
            <a:pPr>
              <a:defRPr/>
            </a:pPr>
            <a:fld id="{A6BCF049-D6BB-477C-A13E-51841F7E7B54}" type="slidenum">
              <a:rPr lang="en-US" altLang="en-US" smtClean="0"/>
              <a:pPr>
                <a:defRPr/>
              </a:pPr>
              <a:t>10</a:t>
            </a:fld>
            <a:endParaRPr lang="en-US" altLang="en-US" dirty="0"/>
          </a:p>
        </p:txBody>
      </p:sp>
    </p:spTree>
    <p:extLst>
      <p:ext uri="{BB962C8B-B14F-4D97-AF65-F5344CB8AC3E}">
        <p14:creationId xmlns:p14="http://schemas.microsoft.com/office/powerpoint/2010/main" val="3506143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1EA4D80F-6464-449B-9106-09FCF214BE09}"/>
              </a:ext>
            </a:extLst>
          </p:cNvPr>
          <p:cNvSpPr>
            <a:spLocks noGrp="1"/>
          </p:cNvSpPr>
          <p:nvPr>
            <p:ph sz="quarter" idx="13"/>
          </p:nvPr>
        </p:nvSpPr>
        <p:spPr/>
        <p:txBody>
          <a:bodyPr/>
          <a:lstStyle/>
          <a:p>
            <a:r>
              <a:rPr lang="en-US" sz="2000" dirty="0">
                <a:latin typeface="+mn-lt"/>
              </a:rPr>
              <a:t>Qualified Personal Residence Trusts (QPRTs) – lower rates equate to a higher taxable gift to the next generation</a:t>
            </a:r>
          </a:p>
          <a:p>
            <a:r>
              <a:rPr lang="en-US" sz="2000" dirty="0">
                <a:latin typeface="+mn-lt"/>
              </a:rPr>
              <a:t>Charitable Remainder </a:t>
            </a:r>
            <a:r>
              <a:rPr lang="en-US" sz="2000" i="1" dirty="0">
                <a:latin typeface="+mn-lt"/>
              </a:rPr>
              <a:t>Annuity</a:t>
            </a:r>
            <a:r>
              <a:rPr lang="en-US" sz="2000" dirty="0">
                <a:latin typeface="+mn-lt"/>
              </a:rPr>
              <a:t> Trusts (CRATs)</a:t>
            </a:r>
          </a:p>
          <a:p>
            <a:pPr lvl="1"/>
            <a:r>
              <a:rPr lang="en-US" dirty="0">
                <a:latin typeface="+mn-lt"/>
              </a:rPr>
              <a:t>Client funds a trust provides a fixed income amount for life, remainder to charity</a:t>
            </a:r>
          </a:p>
          <a:p>
            <a:pPr lvl="1"/>
            <a:r>
              <a:rPr lang="en-US" dirty="0">
                <a:latin typeface="+mn-lt"/>
              </a:rPr>
              <a:t>70 year old donor funds a $100,000 trust paying $6,000 annually</a:t>
            </a:r>
          </a:p>
          <a:p>
            <a:pPr lvl="1"/>
            <a:r>
              <a:rPr lang="en-US" dirty="0">
                <a:latin typeface="+mn-lt"/>
              </a:rPr>
              <a:t>6% 7520 rate = deduction of $46,859</a:t>
            </a:r>
          </a:p>
          <a:p>
            <a:pPr lvl="1"/>
            <a:r>
              <a:rPr lang="en-US" dirty="0">
                <a:latin typeface="+mn-lt"/>
              </a:rPr>
              <a:t>2.2% 7520 rate = deduction of $29,431…</a:t>
            </a:r>
            <a:r>
              <a:rPr lang="en-US" i="1" dirty="0">
                <a:latin typeface="+mn-lt"/>
              </a:rPr>
              <a:t>which flunks the 5% rule!</a:t>
            </a:r>
          </a:p>
          <a:p>
            <a:pPr lvl="1"/>
            <a:r>
              <a:rPr lang="en-US" i="1" dirty="0">
                <a:latin typeface="+mn-lt"/>
              </a:rPr>
              <a:t>In fact, someone who is 70 years old </a:t>
            </a:r>
            <a:r>
              <a:rPr lang="en-US" i="1" u="sng" dirty="0">
                <a:latin typeface="+mn-lt"/>
              </a:rPr>
              <a:t>isn’t permitted to</a:t>
            </a:r>
            <a:r>
              <a:rPr lang="en-US" i="1" dirty="0">
                <a:latin typeface="+mn-lt"/>
              </a:rPr>
              <a:t> do a CRAT under the current rules!</a:t>
            </a:r>
          </a:p>
        </p:txBody>
      </p:sp>
      <p:sp>
        <p:nvSpPr>
          <p:cNvPr id="3" name="Title 2">
            <a:extLst>
              <a:ext uri="{FF2B5EF4-FFF2-40B4-BE49-F238E27FC236}">
                <a16:creationId xmlns:a16="http://schemas.microsoft.com/office/drawing/2014/main" xmlns="" id="{ECD18BB1-D125-42AC-BE18-5EDDD8479D6E}"/>
              </a:ext>
            </a:extLst>
          </p:cNvPr>
          <p:cNvSpPr>
            <a:spLocks noGrp="1"/>
          </p:cNvSpPr>
          <p:nvPr>
            <p:ph type="ctrTitle"/>
          </p:nvPr>
        </p:nvSpPr>
        <p:spPr/>
        <p:txBody>
          <a:bodyPr/>
          <a:lstStyle/>
          <a:p>
            <a:r>
              <a:rPr lang="en-US" sz="2800" b="0" dirty="0">
                <a:solidFill>
                  <a:schemeClr val="bg2"/>
                </a:solidFill>
                <a:latin typeface="+mn-lt"/>
              </a:rPr>
              <a:t>What to Avoid</a:t>
            </a:r>
          </a:p>
        </p:txBody>
      </p:sp>
      <p:sp>
        <p:nvSpPr>
          <p:cNvPr id="5" name="Slide Number Placeholder 4">
            <a:extLst>
              <a:ext uri="{FF2B5EF4-FFF2-40B4-BE49-F238E27FC236}">
                <a16:creationId xmlns:a16="http://schemas.microsoft.com/office/drawing/2014/main" xmlns="" id="{EDCCF345-0D1C-4051-8A01-F2B6348354E2}"/>
              </a:ext>
            </a:extLst>
          </p:cNvPr>
          <p:cNvSpPr>
            <a:spLocks noGrp="1"/>
          </p:cNvSpPr>
          <p:nvPr>
            <p:ph type="sldNum" sz="quarter" idx="14"/>
          </p:nvPr>
        </p:nvSpPr>
        <p:spPr/>
        <p:txBody>
          <a:bodyPr/>
          <a:lstStyle/>
          <a:p>
            <a:pPr>
              <a:defRPr/>
            </a:pPr>
            <a:fld id="{A6BCF049-D6BB-477C-A13E-51841F7E7B54}" type="slidenum">
              <a:rPr lang="en-US" altLang="en-US" smtClean="0"/>
              <a:pPr>
                <a:defRPr/>
              </a:pPr>
              <a:t>11</a:t>
            </a:fld>
            <a:endParaRPr lang="en-US" altLang="en-US" dirty="0"/>
          </a:p>
        </p:txBody>
      </p:sp>
    </p:spTree>
    <p:extLst>
      <p:ext uri="{BB962C8B-B14F-4D97-AF65-F5344CB8AC3E}">
        <p14:creationId xmlns:p14="http://schemas.microsoft.com/office/powerpoint/2010/main" val="307916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6D06446-2F65-4AFE-A9D7-770886CE6F68}"/>
              </a:ext>
            </a:extLst>
          </p:cNvPr>
          <p:cNvSpPr>
            <a:spLocks noGrp="1"/>
          </p:cNvSpPr>
          <p:nvPr>
            <p:ph sz="quarter" idx="13"/>
          </p:nvPr>
        </p:nvSpPr>
        <p:spPr/>
        <p:txBody>
          <a:bodyPr/>
          <a:lstStyle/>
          <a:p>
            <a:r>
              <a:rPr lang="en-US" dirty="0">
                <a:latin typeface="+mn-lt"/>
              </a:rPr>
              <a:t>Charitable Gift Annuities (CGAs)</a:t>
            </a:r>
          </a:p>
          <a:p>
            <a:pPr lvl="1"/>
            <a:r>
              <a:rPr lang="en-US" dirty="0">
                <a:latin typeface="+mn-lt"/>
              </a:rPr>
              <a:t>An irrevocable lump sum is gifted to a qualified charity</a:t>
            </a:r>
          </a:p>
          <a:p>
            <a:pPr lvl="1"/>
            <a:r>
              <a:rPr lang="en-US" dirty="0">
                <a:latin typeface="+mn-lt"/>
              </a:rPr>
              <a:t>In exchange, a fixed annualized payment is given back in return</a:t>
            </a:r>
          </a:p>
          <a:p>
            <a:pPr lvl="1"/>
            <a:r>
              <a:rPr lang="en-US" dirty="0">
                <a:latin typeface="+mn-lt"/>
              </a:rPr>
              <a:t>Charitable deduction for the remainder</a:t>
            </a:r>
          </a:p>
          <a:p>
            <a:pPr lvl="1"/>
            <a:r>
              <a:rPr lang="en-US" dirty="0">
                <a:latin typeface="+mn-lt"/>
              </a:rPr>
              <a:t>Low interest rates = lower monthly payments, AND a lower initial income tax deduction</a:t>
            </a:r>
          </a:p>
          <a:p>
            <a:r>
              <a:rPr lang="en-US" i="1" dirty="0">
                <a:latin typeface="+mn-lt"/>
              </a:rPr>
              <a:t>Practice Point: If a client currently has an existing CRAT or CGA, this might be a good time to donate the remainder interest to the charity</a:t>
            </a:r>
          </a:p>
        </p:txBody>
      </p:sp>
      <p:sp>
        <p:nvSpPr>
          <p:cNvPr id="3" name="Title 2">
            <a:extLst>
              <a:ext uri="{FF2B5EF4-FFF2-40B4-BE49-F238E27FC236}">
                <a16:creationId xmlns:a16="http://schemas.microsoft.com/office/drawing/2014/main" xmlns="" id="{6FBC5A07-F99D-4DAD-8773-2B884CA92536}"/>
              </a:ext>
            </a:extLst>
          </p:cNvPr>
          <p:cNvSpPr>
            <a:spLocks noGrp="1"/>
          </p:cNvSpPr>
          <p:nvPr>
            <p:ph type="ctrTitle"/>
          </p:nvPr>
        </p:nvSpPr>
        <p:spPr/>
        <p:txBody>
          <a:bodyPr/>
          <a:lstStyle/>
          <a:p>
            <a:r>
              <a:rPr lang="en-US" sz="2800" b="0" dirty="0">
                <a:solidFill>
                  <a:schemeClr val="bg2"/>
                </a:solidFill>
                <a:latin typeface="+mn-lt"/>
              </a:rPr>
              <a:t>What to Avoid, </a:t>
            </a:r>
            <a:r>
              <a:rPr lang="en-US" sz="2800" b="0" dirty="0" err="1">
                <a:solidFill>
                  <a:schemeClr val="bg2"/>
                </a:solidFill>
                <a:latin typeface="+mn-lt"/>
              </a:rPr>
              <a:t>con’t</a:t>
            </a:r>
            <a:endParaRPr lang="en-US" sz="2800" b="0" dirty="0">
              <a:solidFill>
                <a:schemeClr val="bg2"/>
              </a:solidFill>
              <a:latin typeface="+mn-lt"/>
            </a:endParaRPr>
          </a:p>
        </p:txBody>
      </p:sp>
      <p:sp>
        <p:nvSpPr>
          <p:cNvPr id="5" name="Slide Number Placeholder 4">
            <a:extLst>
              <a:ext uri="{FF2B5EF4-FFF2-40B4-BE49-F238E27FC236}">
                <a16:creationId xmlns:a16="http://schemas.microsoft.com/office/drawing/2014/main" xmlns="" id="{B30E35FD-BC86-4984-BF12-C46ECE9949F3}"/>
              </a:ext>
            </a:extLst>
          </p:cNvPr>
          <p:cNvSpPr>
            <a:spLocks noGrp="1"/>
          </p:cNvSpPr>
          <p:nvPr>
            <p:ph type="sldNum" sz="quarter" idx="14"/>
          </p:nvPr>
        </p:nvSpPr>
        <p:spPr/>
        <p:txBody>
          <a:bodyPr/>
          <a:lstStyle/>
          <a:p>
            <a:pPr>
              <a:defRPr/>
            </a:pPr>
            <a:fld id="{A6BCF049-D6BB-477C-A13E-51841F7E7B54}" type="slidenum">
              <a:rPr lang="en-US" altLang="en-US" smtClean="0"/>
              <a:pPr>
                <a:defRPr/>
              </a:pPr>
              <a:t>12</a:t>
            </a:fld>
            <a:endParaRPr lang="en-US" altLang="en-US" dirty="0"/>
          </a:p>
        </p:txBody>
      </p:sp>
    </p:spTree>
    <p:extLst>
      <p:ext uri="{BB962C8B-B14F-4D97-AF65-F5344CB8AC3E}">
        <p14:creationId xmlns:p14="http://schemas.microsoft.com/office/powerpoint/2010/main" val="272246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143A1F9-87D7-C245-850A-D2A2719324E4}"/>
              </a:ext>
            </a:extLst>
          </p:cNvPr>
          <p:cNvPicPr>
            <a:picLocks noChangeAspect="1"/>
          </p:cNvPicPr>
          <p:nvPr/>
        </p:nvPicPr>
        <p:blipFill>
          <a:blip r:embed="rId2"/>
          <a:stretch>
            <a:fillRect/>
          </a:stretch>
        </p:blipFill>
        <p:spPr>
          <a:xfrm>
            <a:off x="710937" y="0"/>
            <a:ext cx="3403600" cy="6858000"/>
          </a:xfrm>
          <a:prstGeom prst="rect">
            <a:avLst/>
          </a:prstGeom>
        </p:spPr>
      </p:pic>
      <p:sp>
        <p:nvSpPr>
          <p:cNvPr id="269" name="Whether you’re looking to finance new equipment, purchase real estate, or improve working capital, Huntington’s here to help. As the #1 SBA lender both nationally and in our region, we have a proven track record of simplifying and expediting the process of securing SBA-guaranteed financing."/>
          <p:cNvSpPr txBox="1">
            <a:spLocks noGrp="1"/>
          </p:cNvSpPr>
          <p:nvPr>
            <p:ph type="body" idx="4294967295"/>
          </p:nvPr>
        </p:nvSpPr>
        <p:spPr>
          <a:xfrm>
            <a:off x="4647801" y="2864546"/>
            <a:ext cx="4045058" cy="3049292"/>
          </a:xfrm>
          <a:prstGeom prst="rect">
            <a:avLst/>
          </a:prstGeom>
        </p:spPr>
        <p:txBody>
          <a:bodyPr/>
          <a:lstStyle>
            <a:lvl1pPr marL="0" indent="0">
              <a:spcBef>
                <a:spcPts val="0"/>
              </a:spcBef>
              <a:buClrTx/>
              <a:buSzTx/>
              <a:buFontTx/>
              <a:buNone/>
              <a:defRPr sz="1800"/>
            </a:lvl1pPr>
          </a:lstStyle>
          <a:p>
            <a:endParaRPr lang="en-US" sz="2000" b="1" dirty="0">
              <a:solidFill>
                <a:schemeClr val="tx2"/>
              </a:solidFill>
            </a:endParaRPr>
          </a:p>
          <a:p>
            <a:r>
              <a:rPr lang="en-US" sz="2000" b="1" dirty="0">
                <a:solidFill>
                  <a:schemeClr val="tx2"/>
                </a:solidFill>
              </a:rPr>
              <a:t>Daniel R. Griffith, JD</a:t>
            </a:r>
            <a:endParaRPr lang="en-US" b="1" dirty="0">
              <a:solidFill>
                <a:schemeClr val="tx2"/>
              </a:solidFill>
            </a:endParaRPr>
          </a:p>
          <a:p>
            <a:r>
              <a:rPr lang="en-US" dirty="0">
                <a:solidFill>
                  <a:schemeClr val="tx2"/>
                </a:solidFill>
              </a:rPr>
              <a:t>SVP, Director of Wealth Strategy</a:t>
            </a:r>
          </a:p>
          <a:p>
            <a:r>
              <a:rPr lang="en-US" dirty="0">
                <a:solidFill>
                  <a:schemeClr val="tx2"/>
                </a:solidFill>
              </a:rPr>
              <a:t>Huntington Private Bank</a:t>
            </a:r>
          </a:p>
          <a:p>
            <a:endParaRPr lang="en-US" dirty="0">
              <a:solidFill>
                <a:schemeClr val="tx2"/>
              </a:solidFill>
            </a:endParaRPr>
          </a:p>
          <a:p>
            <a:r>
              <a:rPr lang="en-US" dirty="0">
                <a:solidFill>
                  <a:schemeClr val="tx2"/>
                </a:solidFill>
              </a:rPr>
              <a:t>Email: Daniel.R.Griffith@huntington.com</a:t>
            </a:r>
          </a:p>
          <a:p>
            <a:r>
              <a:rPr lang="en-US" dirty="0">
                <a:solidFill>
                  <a:schemeClr val="tx2"/>
                </a:solidFill>
              </a:rPr>
              <a:t>Phone: (330) 258-2379</a:t>
            </a:r>
            <a:endParaRPr dirty="0">
              <a:solidFill>
                <a:schemeClr val="tx2"/>
              </a:solidFill>
            </a:endParaRPr>
          </a:p>
        </p:txBody>
      </p:sp>
      <p:pic>
        <p:nvPicPr>
          <p:cNvPr id="4" name="Picture 3">
            <a:extLst>
              <a:ext uri="{FF2B5EF4-FFF2-40B4-BE49-F238E27FC236}">
                <a16:creationId xmlns:a16="http://schemas.microsoft.com/office/drawing/2014/main" xmlns="" id="{9F20CAB6-D5FB-034F-9447-E4002E28C3FE}"/>
              </a:ext>
            </a:extLst>
          </p:cNvPr>
          <p:cNvPicPr>
            <a:picLocks noChangeAspect="1"/>
          </p:cNvPicPr>
          <p:nvPr/>
        </p:nvPicPr>
        <p:blipFill>
          <a:blip r:embed="rId3"/>
          <a:stretch>
            <a:fillRect/>
          </a:stretch>
        </p:blipFill>
        <p:spPr>
          <a:xfrm>
            <a:off x="1082872" y="1952787"/>
            <a:ext cx="2659730" cy="2952427"/>
          </a:xfrm>
          <a:prstGeom prst="rect">
            <a:avLst/>
          </a:prstGeom>
        </p:spPr>
      </p:pic>
      <p:sp>
        <p:nvSpPr>
          <p:cNvPr id="270" name="#1"/>
          <p:cNvSpPr txBox="1"/>
          <p:nvPr/>
        </p:nvSpPr>
        <p:spPr>
          <a:xfrm>
            <a:off x="1389366" y="3188449"/>
            <a:ext cx="2046743" cy="12155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Autofit/>
          </a:bodyPr>
          <a:lstStyle>
            <a:lvl1pPr>
              <a:lnSpc>
                <a:spcPct val="90000"/>
              </a:lnSpc>
              <a:defRPr sz="12000" b="1">
                <a:solidFill>
                  <a:srgbClr val="66BD29"/>
                </a:solidFill>
              </a:defRPr>
            </a:lvl1pPr>
          </a:lstStyle>
          <a:p>
            <a:pPr algn="ctr"/>
            <a:r>
              <a:rPr lang="en-US" sz="3200" b="0" dirty="0">
                <a:solidFill>
                  <a:schemeClr val="tx2"/>
                </a:solidFill>
              </a:rPr>
              <a:t>Questions?</a:t>
            </a:r>
            <a:endParaRPr sz="3200" b="0" dirty="0">
              <a:solidFill>
                <a:schemeClr val="tx2"/>
              </a:solidFill>
            </a:endParaRPr>
          </a:p>
        </p:txBody>
      </p:sp>
      <p:sp>
        <p:nvSpPr>
          <p:cNvPr id="271" name="Disclosure lore ipsum"/>
          <p:cNvSpPr txBox="1"/>
          <p:nvPr/>
        </p:nvSpPr>
        <p:spPr>
          <a:xfrm>
            <a:off x="4681631" y="6348583"/>
            <a:ext cx="4011228" cy="215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800">
                <a:solidFill>
                  <a:schemeClr val="accent2">
                    <a:lumOff val="-6980"/>
                  </a:schemeClr>
                </a:solidFill>
              </a:defRPr>
            </a:lvl1pPr>
          </a:lstStyle>
          <a:p>
            <a:r>
              <a:rPr dirty="0">
                <a:solidFill>
                  <a:schemeClr val="tx2"/>
                </a:solidFill>
              </a:rPr>
              <a:t>Disclosure lore ipsum</a:t>
            </a:r>
          </a:p>
        </p:txBody>
      </p:sp>
      <p:sp>
        <p:nvSpPr>
          <p:cNvPr id="9" name="Title Text">
            <a:extLst>
              <a:ext uri="{FF2B5EF4-FFF2-40B4-BE49-F238E27FC236}">
                <a16:creationId xmlns:a16="http://schemas.microsoft.com/office/drawing/2014/main" xmlns="" id="{D52F20B5-87B8-2B4D-82F7-D8A8F5E386CD}"/>
              </a:ext>
            </a:extLst>
          </p:cNvPr>
          <p:cNvSpPr txBox="1">
            <a:spLocks/>
          </p:cNvSpPr>
          <p:nvPr/>
        </p:nvSpPr>
        <p:spPr>
          <a:xfrm>
            <a:off x="4681631" y="1762913"/>
            <a:ext cx="4011228" cy="9524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marL="0" marR="0" indent="0" algn="l" defTabSz="457200" rtl="0" latinLnBrk="0">
              <a:lnSpc>
                <a:spcPct val="90000"/>
              </a:lnSpc>
              <a:spcBef>
                <a:spcPts val="0"/>
              </a:spcBef>
              <a:spcAft>
                <a:spcPts val="0"/>
              </a:spcAft>
              <a:buClrTx/>
              <a:buSzTx/>
              <a:buFontTx/>
              <a:buNone/>
              <a:tabLst/>
              <a:defRPr sz="2800" b="1" i="0" u="none" strike="noStrike" cap="none" spc="0" baseline="0">
                <a:ln>
                  <a:noFill/>
                </a:ln>
                <a:solidFill>
                  <a:srgbClr val="66BD29"/>
                </a:solidFill>
                <a:uFillTx/>
                <a:latin typeface="+mn-lt"/>
                <a:ea typeface="+mn-ea"/>
                <a:cs typeface="+mn-cs"/>
                <a:sym typeface="Calibri"/>
              </a:defRPr>
            </a:lvl1pPr>
            <a:lvl2pPr marL="0" marR="0" indent="0" algn="l" defTabSz="457200" rtl="0" latinLnBrk="0">
              <a:lnSpc>
                <a:spcPct val="90000"/>
              </a:lnSpc>
              <a:spcBef>
                <a:spcPts val="0"/>
              </a:spcBef>
              <a:spcAft>
                <a:spcPts val="0"/>
              </a:spcAft>
              <a:buClrTx/>
              <a:buSzTx/>
              <a:buFontTx/>
              <a:buNone/>
              <a:tabLst/>
              <a:defRPr sz="3600" b="1" i="0" u="none" strike="noStrike" cap="none" spc="0" baseline="0">
                <a:ln>
                  <a:noFill/>
                </a:ln>
                <a:solidFill>
                  <a:srgbClr val="FFFFFF"/>
                </a:solidFill>
                <a:uFillTx/>
                <a:latin typeface="+mn-lt"/>
                <a:ea typeface="+mn-ea"/>
                <a:cs typeface="+mn-cs"/>
                <a:sym typeface="Calibri"/>
              </a:defRPr>
            </a:lvl2pPr>
            <a:lvl3pPr marL="0" marR="0" indent="0" algn="l" defTabSz="457200" rtl="0" latinLnBrk="0">
              <a:lnSpc>
                <a:spcPct val="90000"/>
              </a:lnSpc>
              <a:spcBef>
                <a:spcPts val="0"/>
              </a:spcBef>
              <a:spcAft>
                <a:spcPts val="0"/>
              </a:spcAft>
              <a:buClrTx/>
              <a:buSzTx/>
              <a:buFontTx/>
              <a:buNone/>
              <a:tabLst/>
              <a:defRPr sz="3600" b="1" i="0" u="none" strike="noStrike" cap="none" spc="0" baseline="0">
                <a:ln>
                  <a:noFill/>
                </a:ln>
                <a:solidFill>
                  <a:srgbClr val="FFFFFF"/>
                </a:solidFill>
                <a:uFillTx/>
                <a:latin typeface="+mn-lt"/>
                <a:ea typeface="+mn-ea"/>
                <a:cs typeface="+mn-cs"/>
                <a:sym typeface="Calibri"/>
              </a:defRPr>
            </a:lvl3pPr>
            <a:lvl4pPr marL="0" marR="0" indent="0" algn="l" defTabSz="457200" rtl="0" latinLnBrk="0">
              <a:lnSpc>
                <a:spcPct val="90000"/>
              </a:lnSpc>
              <a:spcBef>
                <a:spcPts val="0"/>
              </a:spcBef>
              <a:spcAft>
                <a:spcPts val="0"/>
              </a:spcAft>
              <a:buClrTx/>
              <a:buSzTx/>
              <a:buFontTx/>
              <a:buNone/>
              <a:tabLst/>
              <a:defRPr sz="3600" b="1" i="0" u="none" strike="noStrike" cap="none" spc="0" baseline="0">
                <a:ln>
                  <a:noFill/>
                </a:ln>
                <a:solidFill>
                  <a:srgbClr val="FFFFFF"/>
                </a:solidFill>
                <a:uFillTx/>
                <a:latin typeface="+mn-lt"/>
                <a:ea typeface="+mn-ea"/>
                <a:cs typeface="+mn-cs"/>
                <a:sym typeface="Calibri"/>
              </a:defRPr>
            </a:lvl4pPr>
            <a:lvl5pPr marL="0" marR="0" indent="0" algn="l" defTabSz="457200" rtl="0" latinLnBrk="0">
              <a:lnSpc>
                <a:spcPct val="90000"/>
              </a:lnSpc>
              <a:spcBef>
                <a:spcPts val="0"/>
              </a:spcBef>
              <a:spcAft>
                <a:spcPts val="0"/>
              </a:spcAft>
              <a:buClrTx/>
              <a:buSzTx/>
              <a:buFontTx/>
              <a:buNone/>
              <a:tabLst/>
              <a:defRPr sz="3600" b="1" i="0" u="none" strike="noStrike" cap="none" spc="0" baseline="0">
                <a:ln>
                  <a:noFill/>
                </a:ln>
                <a:solidFill>
                  <a:srgbClr val="FFFFFF"/>
                </a:solidFill>
                <a:uFillTx/>
                <a:latin typeface="+mn-lt"/>
                <a:ea typeface="+mn-ea"/>
                <a:cs typeface="+mn-cs"/>
                <a:sym typeface="Calibri"/>
              </a:defRPr>
            </a:lvl5pPr>
            <a:lvl6pPr marL="0" marR="0" indent="457200" algn="l" defTabSz="457200" rtl="0" latinLnBrk="0">
              <a:lnSpc>
                <a:spcPct val="90000"/>
              </a:lnSpc>
              <a:spcBef>
                <a:spcPts val="0"/>
              </a:spcBef>
              <a:spcAft>
                <a:spcPts val="0"/>
              </a:spcAft>
              <a:buClrTx/>
              <a:buSzTx/>
              <a:buFontTx/>
              <a:buNone/>
              <a:tabLst/>
              <a:defRPr sz="3600" b="1" i="0" u="none" strike="noStrike" cap="none" spc="0" baseline="0">
                <a:ln>
                  <a:noFill/>
                </a:ln>
                <a:solidFill>
                  <a:srgbClr val="FFFFFF"/>
                </a:solidFill>
                <a:uFillTx/>
                <a:latin typeface="+mn-lt"/>
                <a:ea typeface="+mn-ea"/>
                <a:cs typeface="+mn-cs"/>
                <a:sym typeface="Calibri"/>
              </a:defRPr>
            </a:lvl6pPr>
            <a:lvl7pPr marL="0" marR="0" indent="914400" algn="l" defTabSz="457200" rtl="0" latinLnBrk="0">
              <a:lnSpc>
                <a:spcPct val="90000"/>
              </a:lnSpc>
              <a:spcBef>
                <a:spcPts val="0"/>
              </a:spcBef>
              <a:spcAft>
                <a:spcPts val="0"/>
              </a:spcAft>
              <a:buClrTx/>
              <a:buSzTx/>
              <a:buFontTx/>
              <a:buNone/>
              <a:tabLst/>
              <a:defRPr sz="3600" b="1" i="0" u="none" strike="noStrike" cap="none" spc="0" baseline="0">
                <a:ln>
                  <a:noFill/>
                </a:ln>
                <a:solidFill>
                  <a:srgbClr val="FFFFFF"/>
                </a:solidFill>
                <a:uFillTx/>
                <a:latin typeface="+mn-lt"/>
                <a:ea typeface="+mn-ea"/>
                <a:cs typeface="+mn-cs"/>
                <a:sym typeface="Calibri"/>
              </a:defRPr>
            </a:lvl7pPr>
            <a:lvl8pPr marL="0" marR="0" indent="1371600" algn="l" defTabSz="457200" rtl="0" latinLnBrk="0">
              <a:lnSpc>
                <a:spcPct val="90000"/>
              </a:lnSpc>
              <a:spcBef>
                <a:spcPts val="0"/>
              </a:spcBef>
              <a:spcAft>
                <a:spcPts val="0"/>
              </a:spcAft>
              <a:buClrTx/>
              <a:buSzTx/>
              <a:buFontTx/>
              <a:buNone/>
              <a:tabLst/>
              <a:defRPr sz="3600" b="1" i="0" u="none" strike="noStrike" cap="none" spc="0" baseline="0">
                <a:ln>
                  <a:noFill/>
                </a:ln>
                <a:solidFill>
                  <a:srgbClr val="FFFFFF"/>
                </a:solidFill>
                <a:uFillTx/>
                <a:latin typeface="+mn-lt"/>
                <a:ea typeface="+mn-ea"/>
                <a:cs typeface="+mn-cs"/>
                <a:sym typeface="Calibri"/>
              </a:defRPr>
            </a:lvl8pPr>
            <a:lvl9pPr marL="0" marR="0" indent="1828800" algn="l" defTabSz="457200" rtl="0" latinLnBrk="0">
              <a:lnSpc>
                <a:spcPct val="90000"/>
              </a:lnSpc>
              <a:spcBef>
                <a:spcPts val="0"/>
              </a:spcBef>
              <a:spcAft>
                <a:spcPts val="0"/>
              </a:spcAft>
              <a:buClrTx/>
              <a:buSzTx/>
              <a:buFontTx/>
              <a:buNone/>
              <a:tabLst/>
              <a:defRPr sz="3600" b="1" i="0" u="none" strike="noStrike" cap="none" spc="0" baseline="0">
                <a:ln>
                  <a:noFill/>
                </a:ln>
                <a:solidFill>
                  <a:srgbClr val="FFFFFF"/>
                </a:solidFill>
                <a:uFillTx/>
                <a:latin typeface="+mn-lt"/>
                <a:ea typeface="+mn-ea"/>
                <a:cs typeface="+mn-cs"/>
                <a:sym typeface="Calibri"/>
              </a:defRPr>
            </a:lvl9pPr>
          </a:lstStyle>
          <a:p>
            <a:pPr hangingPunct="1"/>
            <a:r>
              <a:rPr lang="en-US" b="0" dirty="0">
                <a:solidFill>
                  <a:srgbClr val="766A62"/>
                </a:solidFill>
              </a:rPr>
              <a:t>Contact Information:</a:t>
            </a:r>
          </a:p>
          <a:p>
            <a:pPr hangingPunct="1"/>
            <a:endParaRPr lang="en-US" b="0" dirty="0">
              <a:solidFill>
                <a:srgbClr val="766A62"/>
              </a:solidFill>
            </a:endParaRPr>
          </a:p>
        </p:txBody>
      </p:sp>
      <p:cxnSp>
        <p:nvCxnSpPr>
          <p:cNvPr id="6" name="Straight Connector 5">
            <a:extLst>
              <a:ext uri="{FF2B5EF4-FFF2-40B4-BE49-F238E27FC236}">
                <a16:creationId xmlns:a16="http://schemas.microsoft.com/office/drawing/2014/main" xmlns="" id="{0DBC0071-C955-794A-9FB5-2E47D6B44431}"/>
              </a:ext>
            </a:extLst>
          </p:cNvPr>
          <p:cNvCxnSpPr/>
          <p:nvPr/>
        </p:nvCxnSpPr>
        <p:spPr>
          <a:xfrm>
            <a:off x="4681631" y="2715361"/>
            <a:ext cx="375143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xmlns="" id="{72FA377B-0827-4A7B-9A86-08FD92F3F0A1}"/>
              </a:ext>
            </a:extLst>
          </p:cNvPr>
          <p:cNvSpPr>
            <a:spLocks noGrp="1"/>
          </p:cNvSpPr>
          <p:nvPr>
            <p:ph type="sldNum" sz="quarter" idx="2"/>
          </p:nvPr>
        </p:nvSpPr>
        <p:spPr/>
        <p:txBody>
          <a:bodyPr/>
          <a:lstStyle/>
          <a:p>
            <a:fld id="{86CB4B4D-7CA3-9044-876B-883B54F8677D}" type="slidenum">
              <a:rPr lang="en-US" smtClean="0"/>
              <a:t>13</a:t>
            </a:fld>
            <a:endParaRPr lang="en-US" dirty="0"/>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A “transaction” is any combination of checks paid, deposit tickets, deposited checks and ACH received credits and debits. Consult your tax professional for further information.…"/>
          <p:cNvSpPr txBox="1"/>
          <p:nvPr/>
        </p:nvSpPr>
        <p:spPr>
          <a:xfrm>
            <a:off x="3360618" y="1036269"/>
            <a:ext cx="5314255" cy="44319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r>
              <a:rPr lang="en-US" sz="800" dirty="0">
                <a:solidFill>
                  <a:srgbClr val="766A62"/>
                </a:solidFill>
              </a:rPr>
              <a:t>This publication contains general information. The views and strategies described may not be suitable for all investors. </a:t>
            </a:r>
          </a:p>
          <a:p>
            <a:r>
              <a:rPr lang="en-US" sz="800" dirty="0">
                <a:solidFill>
                  <a:srgbClr val="766A62"/>
                </a:solidFill>
              </a:rPr>
              <a:t>Any forecasts presented are for illustrative purposes only and are not to be relied upon as advice or interpreted as a recommendation. Individuals should consult with their investment adviser regarding their particular circumstances. This material has been prepared for informational purposes only, and is not intended to provide, and should not be relied on for, accounting, legal or tax advice. Contents herein have been compiled or derived in part from sources believed reliable and contain information and opinions that are accurate and complete. However, Huntington is not responsible for those sources and makes no representation or warranty, express or implied, in respect thereof, and takes no responsibility for any errors and omissions. The opinions, estimates and projections contained herein are as of the date of this publication and are subject to change without notice. This material is not intended as an offer or solicitation for the purchase or sale of any financial instrument. Investing in securities involves risk, including possible loss of principal amount invested. Past performance is no guarantee of future results.</a:t>
            </a:r>
          </a:p>
          <a:p>
            <a:r>
              <a:rPr lang="en-US" sz="800" dirty="0">
                <a:solidFill>
                  <a:srgbClr val="766A62"/>
                </a:solidFill>
              </a:rPr>
              <a:t> </a:t>
            </a:r>
          </a:p>
          <a:p>
            <a:r>
              <a:rPr lang="en-US" sz="800" dirty="0">
                <a:solidFill>
                  <a:srgbClr val="766A62"/>
                </a:solidFill>
              </a:rPr>
              <a:t>Huntington Private Bank</a:t>
            </a:r>
            <a:r>
              <a:rPr lang="en-US" sz="800" baseline="30000" dirty="0">
                <a:solidFill>
                  <a:srgbClr val="766A62"/>
                </a:solidFill>
              </a:rPr>
              <a:t>®</a:t>
            </a:r>
            <a:r>
              <a:rPr lang="en-US" sz="800" dirty="0">
                <a:solidFill>
                  <a:srgbClr val="766A62"/>
                </a:solidFill>
              </a:rPr>
              <a:t> is a team of professionals dedicated to delivering a full range of wealth and financial services. </a:t>
            </a:r>
          </a:p>
          <a:p>
            <a:r>
              <a:rPr lang="en-US" sz="800" dirty="0">
                <a:solidFill>
                  <a:srgbClr val="766A62"/>
                </a:solidFill>
              </a:rPr>
              <a:t>The team is comprised of Private Bankers, who offer premium banking solutions, Wealth and Investments Management professionals, who provide, among other services, trust and estate administration and portfolio management from The Huntington National Bank, and licensed investment representatives of The Huntington Investment Company, who offers securities and investment advisory services. Huntington Private Bank</a:t>
            </a:r>
            <a:r>
              <a:rPr lang="en-US" sz="800" baseline="30000" dirty="0">
                <a:solidFill>
                  <a:srgbClr val="766A62"/>
                </a:solidFill>
              </a:rPr>
              <a:t>®</a:t>
            </a:r>
            <a:r>
              <a:rPr lang="en-US" sz="800" dirty="0">
                <a:solidFill>
                  <a:srgbClr val="766A62"/>
                </a:solidFill>
              </a:rPr>
              <a:t> is a federally registered service mark of Huntington Bancshares Incorporated.</a:t>
            </a:r>
          </a:p>
          <a:p>
            <a:r>
              <a:rPr lang="en-US" sz="800" dirty="0">
                <a:solidFill>
                  <a:srgbClr val="766A62"/>
                </a:solidFill>
              </a:rPr>
              <a:t> </a:t>
            </a:r>
          </a:p>
          <a:p>
            <a:r>
              <a:rPr lang="en-US" sz="800" dirty="0">
                <a:solidFill>
                  <a:srgbClr val="766A62"/>
                </a:solidFill>
              </a:rPr>
              <a:t>The Huntington Investment Company, is a registered broker dealer, member FINRA/SIPC, and a registered investment adviser with the U.S. Securities and Exchange Commission (SEC). The Huntington Investment Company is a wholly-owned subsidiary of Huntington Bancshares Incorporated. </a:t>
            </a:r>
          </a:p>
          <a:p>
            <a:r>
              <a:rPr lang="en-US" sz="800" dirty="0">
                <a:solidFill>
                  <a:srgbClr val="766A62"/>
                </a:solidFill>
              </a:rPr>
              <a:t> </a:t>
            </a:r>
          </a:p>
          <a:p>
            <a:r>
              <a:rPr lang="en-US" sz="800" dirty="0">
                <a:solidFill>
                  <a:srgbClr val="766A62"/>
                </a:solidFill>
              </a:rPr>
              <a:t>Insurance products are offered by Huntington Insurance, a subsidiary of Huntington Bancshares Incorporated and underwritten by third party insurance carriers not affiliate with Huntington Insurance.</a:t>
            </a:r>
          </a:p>
          <a:p>
            <a:r>
              <a:rPr lang="en-US" sz="800" dirty="0">
                <a:solidFill>
                  <a:srgbClr val="766A62"/>
                </a:solidFill>
              </a:rPr>
              <a:t> </a:t>
            </a:r>
          </a:p>
          <a:p>
            <a:r>
              <a:rPr lang="en-US" sz="800" dirty="0">
                <a:solidFill>
                  <a:srgbClr val="766A62"/>
                </a:solidFill>
              </a:rPr>
              <a:t>Trust and investment management services are provided by The Huntington National Bank, a national bank with fiduciary powers. The Huntington National Bank is a wholly-owned subsidiary of Huntington Bancshares Incorporated.</a:t>
            </a:r>
          </a:p>
          <a:p>
            <a:r>
              <a:rPr lang="en-US" sz="800" b="1" dirty="0">
                <a:solidFill>
                  <a:srgbClr val="766A62"/>
                </a:solidFill>
              </a:rPr>
              <a:t> </a:t>
            </a:r>
            <a:endParaRPr lang="en-US" sz="800" dirty="0">
              <a:solidFill>
                <a:srgbClr val="766A62"/>
              </a:solidFill>
            </a:endParaRPr>
          </a:p>
          <a:p>
            <a:r>
              <a:rPr lang="en-US" sz="800" b="1" dirty="0">
                <a:solidFill>
                  <a:srgbClr val="766A62"/>
                </a:solidFill>
              </a:rPr>
              <a:t>Investment, Insurance and Non – Deposit Trust products are</a:t>
            </a:r>
            <a:r>
              <a:rPr lang="en-US" sz="800" dirty="0">
                <a:solidFill>
                  <a:srgbClr val="766A62"/>
                </a:solidFill>
              </a:rPr>
              <a:t>: NOT A DEPOSIT • NOT FDIC INSURED • NOT GUARANTEED BY THE BANK • NOT INSURED BY ANY FEDERAL GOVERNMENT AGENCY • MAY LOSE VALUE</a:t>
            </a:r>
          </a:p>
          <a:p>
            <a:r>
              <a:rPr lang="en-US" sz="800" dirty="0"/>
              <a:t> </a:t>
            </a:r>
          </a:p>
          <a:p>
            <a:r>
              <a:rPr lang="en-US" sz="800" b="1" dirty="0">
                <a:solidFill>
                  <a:srgbClr val="766A62"/>
                </a:solidFill>
              </a:rPr>
              <a:t> </a:t>
            </a:r>
            <a:endParaRPr lang="en-US" sz="800" dirty="0">
              <a:solidFill>
                <a:srgbClr val="766A62"/>
              </a:solidFill>
            </a:endParaRPr>
          </a:p>
          <a:p>
            <a:pPr>
              <a:defRPr sz="1000">
                <a:solidFill>
                  <a:schemeClr val="accent2">
                    <a:lumOff val="-6980"/>
                  </a:schemeClr>
                </a:solidFill>
              </a:defRPr>
            </a:pPr>
            <a:endParaRPr dirty="0">
              <a:solidFill>
                <a:srgbClr val="766A62"/>
              </a:solidFill>
            </a:endParaRPr>
          </a:p>
        </p:txBody>
      </p:sp>
      <p:pic>
        <p:nvPicPr>
          <p:cNvPr id="10" name="Picture 9">
            <a:extLst>
              <a:ext uri="{FF2B5EF4-FFF2-40B4-BE49-F238E27FC236}">
                <a16:creationId xmlns:a16="http://schemas.microsoft.com/office/drawing/2014/main" xmlns="" id="{E6E557C0-42D6-284B-A163-821C60BF1756}"/>
              </a:ext>
            </a:extLst>
          </p:cNvPr>
          <p:cNvPicPr>
            <a:picLocks noChangeAspect="1"/>
          </p:cNvPicPr>
          <p:nvPr/>
        </p:nvPicPr>
        <p:blipFill>
          <a:blip r:embed="rId2"/>
          <a:stretch>
            <a:fillRect/>
          </a:stretch>
        </p:blipFill>
        <p:spPr>
          <a:xfrm>
            <a:off x="431815" y="1134698"/>
            <a:ext cx="2359152" cy="371588"/>
          </a:xfrm>
          <a:prstGeom prst="rect">
            <a:avLst/>
          </a:prstGeom>
        </p:spPr>
      </p:pic>
      <p:sp>
        <p:nvSpPr>
          <p:cNvPr id="6" name="TextBox 5">
            <a:extLst>
              <a:ext uri="{FF2B5EF4-FFF2-40B4-BE49-F238E27FC236}">
                <a16:creationId xmlns:a16="http://schemas.microsoft.com/office/drawing/2014/main" xmlns="" id="{77AE6ACE-2172-3A47-BADF-F57AB9F940BE}"/>
              </a:ext>
            </a:extLst>
          </p:cNvPr>
          <p:cNvSpPr txBox="1"/>
          <p:nvPr/>
        </p:nvSpPr>
        <p:spPr>
          <a:xfrm>
            <a:off x="237067" y="3810000"/>
            <a:ext cx="25400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pic>
        <p:nvPicPr>
          <p:cNvPr id="15" name="Picture 14">
            <a:extLst>
              <a:ext uri="{FF2B5EF4-FFF2-40B4-BE49-F238E27FC236}">
                <a16:creationId xmlns:a16="http://schemas.microsoft.com/office/drawing/2014/main" xmlns="" id="{8A09F162-B1A4-AB4D-839A-1E0588BBF2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194810" y="6253672"/>
            <a:ext cx="194028" cy="194028"/>
          </a:xfrm>
          <a:prstGeom prst="rect">
            <a:avLst/>
          </a:prstGeom>
        </p:spPr>
      </p:pic>
      <p:sp>
        <p:nvSpPr>
          <p:cNvPr id="14" name="TextBox 13">
            <a:extLst>
              <a:ext uri="{FF2B5EF4-FFF2-40B4-BE49-F238E27FC236}">
                <a16:creationId xmlns:a16="http://schemas.microsoft.com/office/drawing/2014/main" xmlns="" id="{B7A7E73F-250E-7146-B354-A01468086931}"/>
              </a:ext>
            </a:extLst>
          </p:cNvPr>
          <p:cNvSpPr txBox="1"/>
          <p:nvPr/>
        </p:nvSpPr>
        <p:spPr>
          <a:xfrm>
            <a:off x="3360618" y="6219868"/>
            <a:ext cx="5203718"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800" dirty="0">
                <a:solidFill>
                  <a:srgbClr val="766A62"/>
                </a:solidFill>
              </a:rPr>
              <a:t>The Huntington National Bank is an Equal Housing Lender and Member FDIC.     ®, Huntington®,     Huntington® </a:t>
            </a:r>
          </a:p>
          <a:p>
            <a:r>
              <a:rPr lang="en-US" sz="800" dirty="0">
                <a:solidFill>
                  <a:srgbClr val="766A62"/>
                </a:solidFill>
              </a:rPr>
              <a:t>and Huntington Private Bank® are federally registered service marks of Huntington Bancshares Incorporated. </a:t>
            </a:r>
          </a:p>
          <a:p>
            <a:r>
              <a:rPr lang="en-US" sz="800" dirty="0">
                <a:solidFill>
                  <a:srgbClr val="766A62"/>
                </a:solidFill>
              </a:rPr>
              <a:t>©2020 Huntington Bancshares Incorporated.</a:t>
            </a:r>
          </a:p>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pic>
        <p:nvPicPr>
          <p:cNvPr id="13" name="Picture 12">
            <a:extLst>
              <a:ext uri="{FF2B5EF4-FFF2-40B4-BE49-F238E27FC236}">
                <a16:creationId xmlns:a16="http://schemas.microsoft.com/office/drawing/2014/main" xmlns="" id="{DB431DBC-8BFE-C047-A513-14E9152C0C73}"/>
              </a:ext>
            </a:extLst>
          </p:cNvPr>
          <p:cNvPicPr>
            <a:picLocks noChangeAspect="1"/>
          </p:cNvPicPr>
          <p:nvPr/>
        </p:nvPicPr>
        <p:blipFill>
          <a:blip r:embed="rId4"/>
          <a:stretch>
            <a:fillRect/>
          </a:stretch>
        </p:blipFill>
        <p:spPr>
          <a:xfrm>
            <a:off x="7361238" y="6274082"/>
            <a:ext cx="80641" cy="96769"/>
          </a:xfrm>
          <a:prstGeom prst="rect">
            <a:avLst/>
          </a:prstGeom>
        </p:spPr>
      </p:pic>
      <p:pic>
        <p:nvPicPr>
          <p:cNvPr id="11" name="Picture 10">
            <a:extLst>
              <a:ext uri="{FF2B5EF4-FFF2-40B4-BE49-F238E27FC236}">
                <a16:creationId xmlns:a16="http://schemas.microsoft.com/office/drawing/2014/main" xmlns="" id="{8F6AE3B5-9A8F-E344-BF50-39E41E61C529}"/>
              </a:ext>
            </a:extLst>
          </p:cNvPr>
          <p:cNvPicPr>
            <a:picLocks noChangeAspect="1"/>
          </p:cNvPicPr>
          <p:nvPr/>
        </p:nvPicPr>
        <p:blipFill>
          <a:blip r:embed="rId4"/>
          <a:stretch>
            <a:fillRect/>
          </a:stretch>
        </p:blipFill>
        <p:spPr>
          <a:xfrm>
            <a:off x="6611037" y="6274082"/>
            <a:ext cx="80641" cy="96769"/>
          </a:xfrm>
          <a:prstGeom prst="rect">
            <a:avLst/>
          </a:prstGeom>
        </p:spPr>
      </p:pic>
      <p:sp>
        <p:nvSpPr>
          <p:cNvPr id="2" name="Slide Number Placeholder 1">
            <a:extLst>
              <a:ext uri="{FF2B5EF4-FFF2-40B4-BE49-F238E27FC236}">
                <a16:creationId xmlns:a16="http://schemas.microsoft.com/office/drawing/2014/main" xmlns="" id="{44613F3D-113C-4068-A0DB-1F32B3046DB9}"/>
              </a:ext>
            </a:extLst>
          </p:cNvPr>
          <p:cNvSpPr>
            <a:spLocks noGrp="1"/>
          </p:cNvSpPr>
          <p:nvPr>
            <p:ph type="sldNum" sz="quarter" idx="2"/>
          </p:nvPr>
        </p:nvSpPr>
        <p:spPr/>
        <p:txBody>
          <a:bodyPr/>
          <a:lstStyle/>
          <a:p>
            <a:fld id="{86CB4B4D-7CA3-9044-876B-883B54F8677D}" type="slidenum">
              <a:rPr lang="en-US" smtClean="0"/>
              <a:t>14</a:t>
            </a:fld>
            <a:endParaRPr lang="en-US"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Text">
            <a:extLst>
              <a:ext uri="{FF2B5EF4-FFF2-40B4-BE49-F238E27FC236}">
                <a16:creationId xmlns:a16="http://schemas.microsoft.com/office/drawing/2014/main" xmlns="" id="{211D54D4-7F1D-8B4B-B293-CAAC1EE0F4CD}"/>
              </a:ext>
            </a:extLst>
          </p:cNvPr>
          <p:cNvSpPr txBox="1">
            <a:spLocks/>
          </p:cNvSpPr>
          <p:nvPr/>
        </p:nvSpPr>
        <p:spPr>
          <a:xfrm>
            <a:off x="355647" y="293973"/>
            <a:ext cx="5433534" cy="9400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0" marR="0" indent="0" algn="l" defTabSz="457200" rtl="0" latinLnBrk="0">
              <a:lnSpc>
                <a:spcPct val="90000"/>
              </a:lnSpc>
              <a:spcBef>
                <a:spcPts val="0"/>
              </a:spcBef>
              <a:spcAft>
                <a:spcPts val="0"/>
              </a:spcAft>
              <a:buClrTx/>
              <a:buSzTx/>
              <a:buFontTx/>
              <a:buNone/>
              <a:tabLst/>
              <a:defRPr sz="2800" b="1" i="0" u="none" strike="noStrike" cap="none" spc="0" baseline="0">
                <a:ln>
                  <a:noFill/>
                </a:ln>
                <a:solidFill>
                  <a:srgbClr val="66BD29"/>
                </a:solidFill>
                <a:uFillTx/>
                <a:latin typeface="+mn-lt"/>
                <a:ea typeface="+mn-ea"/>
                <a:cs typeface="+mn-cs"/>
                <a:sym typeface="Calibri"/>
              </a:defRPr>
            </a:lvl1pPr>
            <a:lvl2pPr marL="0" marR="0" indent="0" algn="l" defTabSz="457200" rtl="0" latinLnBrk="0">
              <a:lnSpc>
                <a:spcPct val="90000"/>
              </a:lnSpc>
              <a:spcBef>
                <a:spcPts val="0"/>
              </a:spcBef>
              <a:spcAft>
                <a:spcPts val="0"/>
              </a:spcAft>
              <a:buClrTx/>
              <a:buSzTx/>
              <a:buFontTx/>
              <a:buNone/>
              <a:tabLst/>
              <a:defRPr sz="3600" b="1" i="0" u="none" strike="noStrike" cap="none" spc="0" baseline="0">
                <a:ln>
                  <a:noFill/>
                </a:ln>
                <a:solidFill>
                  <a:srgbClr val="FFFFFF"/>
                </a:solidFill>
                <a:uFillTx/>
                <a:latin typeface="+mn-lt"/>
                <a:ea typeface="+mn-ea"/>
                <a:cs typeface="+mn-cs"/>
                <a:sym typeface="Calibri"/>
              </a:defRPr>
            </a:lvl2pPr>
            <a:lvl3pPr marL="0" marR="0" indent="0" algn="l" defTabSz="457200" rtl="0" latinLnBrk="0">
              <a:lnSpc>
                <a:spcPct val="90000"/>
              </a:lnSpc>
              <a:spcBef>
                <a:spcPts val="0"/>
              </a:spcBef>
              <a:spcAft>
                <a:spcPts val="0"/>
              </a:spcAft>
              <a:buClrTx/>
              <a:buSzTx/>
              <a:buFontTx/>
              <a:buNone/>
              <a:tabLst/>
              <a:defRPr sz="3600" b="1" i="0" u="none" strike="noStrike" cap="none" spc="0" baseline="0">
                <a:ln>
                  <a:noFill/>
                </a:ln>
                <a:solidFill>
                  <a:srgbClr val="FFFFFF"/>
                </a:solidFill>
                <a:uFillTx/>
                <a:latin typeface="+mn-lt"/>
                <a:ea typeface="+mn-ea"/>
                <a:cs typeface="+mn-cs"/>
                <a:sym typeface="Calibri"/>
              </a:defRPr>
            </a:lvl3pPr>
            <a:lvl4pPr marL="0" marR="0" indent="0" algn="l" defTabSz="457200" rtl="0" latinLnBrk="0">
              <a:lnSpc>
                <a:spcPct val="90000"/>
              </a:lnSpc>
              <a:spcBef>
                <a:spcPts val="0"/>
              </a:spcBef>
              <a:spcAft>
                <a:spcPts val="0"/>
              </a:spcAft>
              <a:buClrTx/>
              <a:buSzTx/>
              <a:buFontTx/>
              <a:buNone/>
              <a:tabLst/>
              <a:defRPr sz="3600" b="1" i="0" u="none" strike="noStrike" cap="none" spc="0" baseline="0">
                <a:ln>
                  <a:noFill/>
                </a:ln>
                <a:solidFill>
                  <a:srgbClr val="FFFFFF"/>
                </a:solidFill>
                <a:uFillTx/>
                <a:latin typeface="+mn-lt"/>
                <a:ea typeface="+mn-ea"/>
                <a:cs typeface="+mn-cs"/>
                <a:sym typeface="Calibri"/>
              </a:defRPr>
            </a:lvl4pPr>
            <a:lvl5pPr marL="0" marR="0" indent="0" algn="l" defTabSz="457200" rtl="0" latinLnBrk="0">
              <a:lnSpc>
                <a:spcPct val="90000"/>
              </a:lnSpc>
              <a:spcBef>
                <a:spcPts val="0"/>
              </a:spcBef>
              <a:spcAft>
                <a:spcPts val="0"/>
              </a:spcAft>
              <a:buClrTx/>
              <a:buSzTx/>
              <a:buFontTx/>
              <a:buNone/>
              <a:tabLst/>
              <a:defRPr sz="3600" b="1" i="0" u="none" strike="noStrike" cap="none" spc="0" baseline="0">
                <a:ln>
                  <a:noFill/>
                </a:ln>
                <a:solidFill>
                  <a:srgbClr val="FFFFFF"/>
                </a:solidFill>
                <a:uFillTx/>
                <a:latin typeface="+mn-lt"/>
                <a:ea typeface="+mn-ea"/>
                <a:cs typeface="+mn-cs"/>
                <a:sym typeface="Calibri"/>
              </a:defRPr>
            </a:lvl5pPr>
            <a:lvl6pPr marL="0" marR="0" indent="457200" algn="l" defTabSz="457200" rtl="0" latinLnBrk="0">
              <a:lnSpc>
                <a:spcPct val="90000"/>
              </a:lnSpc>
              <a:spcBef>
                <a:spcPts val="0"/>
              </a:spcBef>
              <a:spcAft>
                <a:spcPts val="0"/>
              </a:spcAft>
              <a:buClrTx/>
              <a:buSzTx/>
              <a:buFontTx/>
              <a:buNone/>
              <a:tabLst/>
              <a:defRPr sz="3600" b="1" i="0" u="none" strike="noStrike" cap="none" spc="0" baseline="0">
                <a:ln>
                  <a:noFill/>
                </a:ln>
                <a:solidFill>
                  <a:srgbClr val="FFFFFF"/>
                </a:solidFill>
                <a:uFillTx/>
                <a:latin typeface="+mn-lt"/>
                <a:ea typeface="+mn-ea"/>
                <a:cs typeface="+mn-cs"/>
                <a:sym typeface="Calibri"/>
              </a:defRPr>
            </a:lvl6pPr>
            <a:lvl7pPr marL="0" marR="0" indent="914400" algn="l" defTabSz="457200" rtl="0" latinLnBrk="0">
              <a:lnSpc>
                <a:spcPct val="90000"/>
              </a:lnSpc>
              <a:spcBef>
                <a:spcPts val="0"/>
              </a:spcBef>
              <a:spcAft>
                <a:spcPts val="0"/>
              </a:spcAft>
              <a:buClrTx/>
              <a:buSzTx/>
              <a:buFontTx/>
              <a:buNone/>
              <a:tabLst/>
              <a:defRPr sz="3600" b="1" i="0" u="none" strike="noStrike" cap="none" spc="0" baseline="0">
                <a:ln>
                  <a:noFill/>
                </a:ln>
                <a:solidFill>
                  <a:srgbClr val="FFFFFF"/>
                </a:solidFill>
                <a:uFillTx/>
                <a:latin typeface="+mn-lt"/>
                <a:ea typeface="+mn-ea"/>
                <a:cs typeface="+mn-cs"/>
                <a:sym typeface="Calibri"/>
              </a:defRPr>
            </a:lvl7pPr>
            <a:lvl8pPr marL="0" marR="0" indent="1371600" algn="l" defTabSz="457200" rtl="0" latinLnBrk="0">
              <a:lnSpc>
                <a:spcPct val="90000"/>
              </a:lnSpc>
              <a:spcBef>
                <a:spcPts val="0"/>
              </a:spcBef>
              <a:spcAft>
                <a:spcPts val="0"/>
              </a:spcAft>
              <a:buClrTx/>
              <a:buSzTx/>
              <a:buFontTx/>
              <a:buNone/>
              <a:tabLst/>
              <a:defRPr sz="3600" b="1" i="0" u="none" strike="noStrike" cap="none" spc="0" baseline="0">
                <a:ln>
                  <a:noFill/>
                </a:ln>
                <a:solidFill>
                  <a:srgbClr val="FFFFFF"/>
                </a:solidFill>
                <a:uFillTx/>
                <a:latin typeface="+mn-lt"/>
                <a:ea typeface="+mn-ea"/>
                <a:cs typeface="+mn-cs"/>
                <a:sym typeface="Calibri"/>
              </a:defRPr>
            </a:lvl8pPr>
            <a:lvl9pPr marL="0" marR="0" indent="1828800" algn="l" defTabSz="457200" rtl="0" latinLnBrk="0">
              <a:lnSpc>
                <a:spcPct val="90000"/>
              </a:lnSpc>
              <a:spcBef>
                <a:spcPts val="0"/>
              </a:spcBef>
              <a:spcAft>
                <a:spcPts val="0"/>
              </a:spcAft>
              <a:buClrTx/>
              <a:buSzTx/>
              <a:buFontTx/>
              <a:buNone/>
              <a:tabLst/>
              <a:defRPr sz="3600" b="1" i="0" u="none" strike="noStrike" cap="none" spc="0" baseline="0">
                <a:ln>
                  <a:noFill/>
                </a:ln>
                <a:solidFill>
                  <a:srgbClr val="FFFFFF"/>
                </a:solidFill>
                <a:uFillTx/>
                <a:latin typeface="+mn-lt"/>
                <a:ea typeface="+mn-ea"/>
                <a:cs typeface="+mn-cs"/>
                <a:sym typeface="Calibri"/>
              </a:defRPr>
            </a:lvl9pPr>
          </a:lstStyle>
          <a:p>
            <a:pPr hangingPunct="1"/>
            <a:r>
              <a:rPr lang="en-US" b="0" dirty="0">
                <a:solidFill>
                  <a:srgbClr val="766A62"/>
                </a:solidFill>
              </a:rPr>
              <a:t>Planning for the Tax Sunset</a:t>
            </a:r>
          </a:p>
        </p:txBody>
      </p:sp>
      <p:grpSp>
        <p:nvGrpSpPr>
          <p:cNvPr id="6" name="Group 5">
            <a:extLst>
              <a:ext uri="{FF2B5EF4-FFF2-40B4-BE49-F238E27FC236}">
                <a16:creationId xmlns:a16="http://schemas.microsoft.com/office/drawing/2014/main" xmlns="" id="{AFB141E2-4D76-429D-8AE7-A6AE3041C056}"/>
              </a:ext>
            </a:extLst>
          </p:cNvPr>
          <p:cNvGrpSpPr/>
          <p:nvPr/>
        </p:nvGrpSpPr>
        <p:grpSpPr>
          <a:xfrm>
            <a:off x="0" y="1336098"/>
            <a:ext cx="9144000" cy="5521901"/>
            <a:chOff x="0" y="1336098"/>
            <a:chExt cx="9144000" cy="5521901"/>
          </a:xfrm>
        </p:grpSpPr>
        <p:pic>
          <p:nvPicPr>
            <p:cNvPr id="3" name="Picture 2" descr="A couple of people sitting at a table&#10;&#10;Description automatically generated">
              <a:extLst>
                <a:ext uri="{FF2B5EF4-FFF2-40B4-BE49-F238E27FC236}">
                  <a16:creationId xmlns:a16="http://schemas.microsoft.com/office/drawing/2014/main" xmlns="" id="{A9D9BE24-7163-44BA-B6ED-98CDF2E49A4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509"/>
            <a:stretch/>
          </p:blipFill>
          <p:spPr>
            <a:xfrm>
              <a:off x="0" y="1336098"/>
              <a:ext cx="9144000" cy="5521901"/>
            </a:xfrm>
            <a:prstGeom prst="rect">
              <a:avLst/>
            </a:prstGeom>
          </p:spPr>
        </p:pic>
        <p:pic>
          <p:nvPicPr>
            <p:cNvPr id="9" name="Picture 8">
              <a:extLst>
                <a:ext uri="{FF2B5EF4-FFF2-40B4-BE49-F238E27FC236}">
                  <a16:creationId xmlns:a16="http://schemas.microsoft.com/office/drawing/2014/main" xmlns="" id="{675C708F-9EDF-4FC1-B949-D79FDFE9F493}"/>
                </a:ext>
              </a:extLst>
            </p:cNvPr>
            <p:cNvPicPr>
              <a:picLocks noChangeAspect="1"/>
            </p:cNvPicPr>
            <p:nvPr/>
          </p:nvPicPr>
          <p:blipFill>
            <a:blip r:embed="rId3"/>
            <a:stretch>
              <a:fillRect/>
            </a:stretch>
          </p:blipFill>
          <p:spPr>
            <a:xfrm>
              <a:off x="0" y="5509289"/>
              <a:ext cx="9144000" cy="609600"/>
            </a:xfrm>
            <a:prstGeom prst="rect">
              <a:avLst/>
            </a:prstGeom>
          </p:spPr>
        </p:pic>
      </p:grpSp>
      <p:sp>
        <p:nvSpPr>
          <p:cNvPr id="2" name="Slide Number Placeholder 1">
            <a:extLst>
              <a:ext uri="{FF2B5EF4-FFF2-40B4-BE49-F238E27FC236}">
                <a16:creationId xmlns:a16="http://schemas.microsoft.com/office/drawing/2014/main" xmlns="" id="{82F51517-86EA-4551-AE47-328684EA50CB}"/>
              </a:ext>
            </a:extLst>
          </p:cNvPr>
          <p:cNvSpPr>
            <a:spLocks noGrp="1"/>
          </p:cNvSpPr>
          <p:nvPr>
            <p:ph type="sldNum" sz="quarter" idx="2"/>
          </p:nvPr>
        </p:nvSpPr>
        <p:spPr/>
        <p:txBody>
          <a:bodyPr/>
          <a:lstStyle/>
          <a:p>
            <a:fld id="{86CB4B4D-7CA3-9044-876B-883B54F8677D}" type="slidenum">
              <a:rPr lang="en-US" smtClean="0"/>
              <a:t>2</a:t>
            </a:fld>
            <a:endParaRPr lang="en-US" dirty="0"/>
          </a:p>
        </p:txBody>
      </p:sp>
    </p:spTree>
    <p:extLst>
      <p:ext uri="{BB962C8B-B14F-4D97-AF65-F5344CB8AC3E}">
        <p14:creationId xmlns:p14="http://schemas.microsoft.com/office/powerpoint/2010/main" val="346596860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8">
            <a:extLst>
              <a:ext uri="{FF2B5EF4-FFF2-40B4-BE49-F238E27FC236}">
                <a16:creationId xmlns:a16="http://schemas.microsoft.com/office/drawing/2014/main" xmlns="" id="{45EEBC4D-7292-4536-ABF8-78DB17438C0F}"/>
              </a:ext>
            </a:extLst>
          </p:cNvPr>
          <p:cNvSpPr>
            <a:spLocks noGrp="1"/>
          </p:cNvSpPr>
          <p:nvPr>
            <p:ph type="title"/>
          </p:nvPr>
        </p:nvSpPr>
        <p:spPr>
          <a:xfrm>
            <a:off x="600075" y="287338"/>
            <a:ext cx="8256588" cy="1143000"/>
          </a:xfrm>
        </p:spPr>
        <p:txBody>
          <a:bodyPr/>
          <a:lstStyle/>
          <a:p>
            <a:pPr>
              <a:defRPr/>
            </a:pPr>
            <a:r>
              <a:rPr lang="en-US" altLang="en-US" sz="2800" b="0" dirty="0">
                <a:solidFill>
                  <a:schemeClr val="bg2"/>
                </a:solidFill>
                <a:latin typeface="+mn-lt"/>
                <a:ea typeface="ＭＳ Ｐゴシック" panose="020B0600070205080204" pitchFamily="34" charset="-128"/>
                <a:cs typeface="Arial" panose="020B0604020202020204" pitchFamily="34" charset="0"/>
              </a:rPr>
              <a:t>2020: A Unique Point In Time</a:t>
            </a:r>
            <a:endParaRPr lang="en-US" altLang="en-US" b="0" dirty="0">
              <a:solidFill>
                <a:schemeClr val="bg2"/>
              </a:solidFill>
              <a:latin typeface="+mn-lt"/>
              <a:ea typeface="ＭＳ Ｐゴシック" panose="020B0600070205080204" pitchFamily="34" charset="-128"/>
              <a:cs typeface="Arial" panose="020B0604020202020204" pitchFamily="34" charset="0"/>
            </a:endParaRPr>
          </a:p>
        </p:txBody>
      </p:sp>
      <p:graphicFrame>
        <p:nvGraphicFramePr>
          <p:cNvPr id="5" name="Diagram 4">
            <a:extLst>
              <a:ext uri="{FF2B5EF4-FFF2-40B4-BE49-F238E27FC236}">
                <a16:creationId xmlns:a16="http://schemas.microsoft.com/office/drawing/2014/main" xmlns="" id="{251DDCBC-BA09-41CD-AEB1-BD56040C17E9}"/>
              </a:ext>
            </a:extLst>
          </p:cNvPr>
          <p:cNvGraphicFramePr/>
          <p:nvPr/>
        </p:nvGraphicFramePr>
        <p:xfrm>
          <a:off x="1218628" y="1222326"/>
          <a:ext cx="7019926" cy="4714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xmlns="" id="{A1364A22-AB71-4EB7-B602-BAE2375C1901}"/>
              </a:ext>
            </a:extLst>
          </p:cNvPr>
          <p:cNvSpPr>
            <a:spLocks noGrp="1"/>
          </p:cNvSpPr>
          <p:nvPr>
            <p:ph type="sldNum" sz="quarter" idx="10"/>
          </p:nvPr>
        </p:nvSpPr>
        <p:spPr/>
        <p:txBody>
          <a:bodyPr/>
          <a:lstStyle/>
          <a:p>
            <a:pPr>
              <a:defRPr/>
            </a:pPr>
            <a:fld id="{A07DA91A-AA2E-4B64-8F5B-169B39859DF2}" type="slidenum">
              <a:rPr lang="en-US" altLang="en-US" smtClean="0"/>
              <a:pPr>
                <a:defRPr/>
              </a:pPr>
              <a:t>3</a:t>
            </a:fld>
            <a:endParaRPr lang="en-US"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5CD5915-237F-4C5E-BA92-AAE2AAAE217F}"/>
              </a:ext>
            </a:extLst>
          </p:cNvPr>
          <p:cNvPicPr>
            <a:picLocks noChangeAspect="1"/>
          </p:cNvPicPr>
          <p:nvPr/>
        </p:nvPicPr>
        <p:blipFill>
          <a:blip r:embed="rId2"/>
          <a:stretch>
            <a:fillRect/>
          </a:stretch>
        </p:blipFill>
        <p:spPr>
          <a:xfrm>
            <a:off x="382284" y="368571"/>
            <a:ext cx="5723093" cy="3819489"/>
          </a:xfrm>
          <a:prstGeom prst="rect">
            <a:avLst/>
          </a:prstGeom>
        </p:spPr>
      </p:pic>
      <p:pic>
        <p:nvPicPr>
          <p:cNvPr id="6" name="Picture 5">
            <a:extLst>
              <a:ext uri="{FF2B5EF4-FFF2-40B4-BE49-F238E27FC236}">
                <a16:creationId xmlns:a16="http://schemas.microsoft.com/office/drawing/2014/main" xmlns="" id="{84D9F141-05A3-4FEB-87C7-192CCE5F4406}"/>
              </a:ext>
            </a:extLst>
          </p:cNvPr>
          <p:cNvPicPr>
            <a:picLocks noChangeAspect="1"/>
          </p:cNvPicPr>
          <p:nvPr/>
        </p:nvPicPr>
        <p:blipFill>
          <a:blip r:embed="rId3"/>
          <a:stretch>
            <a:fillRect/>
          </a:stretch>
        </p:blipFill>
        <p:spPr>
          <a:xfrm>
            <a:off x="4745380" y="3951759"/>
            <a:ext cx="3765574" cy="2537670"/>
          </a:xfrm>
          <a:prstGeom prst="rect">
            <a:avLst/>
          </a:prstGeom>
        </p:spPr>
      </p:pic>
      <p:sp>
        <p:nvSpPr>
          <p:cNvPr id="2" name="Slide Number Placeholder 1">
            <a:extLst>
              <a:ext uri="{FF2B5EF4-FFF2-40B4-BE49-F238E27FC236}">
                <a16:creationId xmlns:a16="http://schemas.microsoft.com/office/drawing/2014/main" xmlns="" id="{3161F902-41A2-4ED7-9925-638EAF31E5D0}"/>
              </a:ext>
            </a:extLst>
          </p:cNvPr>
          <p:cNvSpPr>
            <a:spLocks noGrp="1"/>
          </p:cNvSpPr>
          <p:nvPr>
            <p:ph type="sldNum" sz="quarter" idx="2"/>
          </p:nvPr>
        </p:nvSpPr>
        <p:spPr/>
        <p:txBody>
          <a:bodyPr/>
          <a:lstStyle/>
          <a:p>
            <a:fld id="{86CB4B4D-7CA3-9044-876B-883B54F8677D}" type="slidenum">
              <a:rPr lang="en-US" smtClean="0"/>
              <a:t>4</a:t>
            </a:fld>
            <a:endParaRPr lang="en-US" dirty="0"/>
          </a:p>
        </p:txBody>
      </p:sp>
    </p:spTree>
    <p:extLst>
      <p:ext uri="{BB962C8B-B14F-4D97-AF65-F5344CB8AC3E}">
        <p14:creationId xmlns:p14="http://schemas.microsoft.com/office/powerpoint/2010/main" val="44797940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a:extLst>
              <a:ext uri="{FF2B5EF4-FFF2-40B4-BE49-F238E27FC236}">
                <a16:creationId xmlns:a16="http://schemas.microsoft.com/office/drawing/2014/main" xmlns="" id="{8B2FC79B-A5D4-4713-AE0D-8B03E3722A4B}"/>
              </a:ext>
            </a:extLst>
          </p:cNvPr>
          <p:cNvSpPr>
            <a:spLocks noGrp="1"/>
          </p:cNvSpPr>
          <p:nvPr>
            <p:ph type="title"/>
          </p:nvPr>
        </p:nvSpPr>
        <p:spPr>
          <a:xfrm>
            <a:off x="600075" y="284163"/>
            <a:ext cx="8256588" cy="1131887"/>
          </a:xfrm>
        </p:spPr>
        <p:txBody>
          <a:bodyPr/>
          <a:lstStyle/>
          <a:p>
            <a:pPr>
              <a:defRPr/>
            </a:pPr>
            <a:r>
              <a:rPr lang="en-US" altLang="en-US" sz="2800" b="0" dirty="0">
                <a:solidFill>
                  <a:schemeClr val="bg2"/>
                </a:solidFill>
                <a:latin typeface="+mn-lt"/>
                <a:ea typeface="ＭＳ Ｐゴシック" panose="020B0600070205080204" pitchFamily="34" charset="-128"/>
                <a:cs typeface="Arial" panose="020B0604020202020204" pitchFamily="34" charset="0"/>
              </a:rPr>
              <a:t>What Happens After Sunset?</a:t>
            </a:r>
            <a:endParaRPr lang="en-US" altLang="en-US" b="0" dirty="0">
              <a:solidFill>
                <a:schemeClr val="bg2"/>
              </a:solidFill>
              <a:latin typeface="+mn-lt"/>
              <a:ea typeface="ＭＳ Ｐゴシック" panose="020B0600070205080204" pitchFamily="34" charset="-128"/>
              <a:cs typeface="Arial" panose="020B0604020202020204" pitchFamily="34" charset="0"/>
            </a:endParaRPr>
          </a:p>
        </p:txBody>
      </p:sp>
      <p:graphicFrame>
        <p:nvGraphicFramePr>
          <p:cNvPr id="9" name="Diagram 8">
            <a:extLst>
              <a:ext uri="{FF2B5EF4-FFF2-40B4-BE49-F238E27FC236}">
                <a16:creationId xmlns:a16="http://schemas.microsoft.com/office/drawing/2014/main" xmlns="" id="{FE919713-26B1-40BF-833B-289E22306F76}"/>
              </a:ext>
            </a:extLst>
          </p:cNvPr>
          <p:cNvGraphicFramePr/>
          <p:nvPr>
            <p:extLst>
              <p:ext uri="{D42A27DB-BD31-4B8C-83A1-F6EECF244321}">
                <p14:modId xmlns:p14="http://schemas.microsoft.com/office/powerpoint/2010/main" val="1915955285"/>
              </p:ext>
            </p:extLst>
          </p:nvPr>
        </p:nvGraphicFramePr>
        <p:xfrm>
          <a:off x="1524000" y="169242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xmlns="" id="{9ABBB00D-263F-4E44-9157-1827B07ADD9E}"/>
              </a:ext>
            </a:extLst>
          </p:cNvPr>
          <p:cNvSpPr>
            <a:spLocks noGrp="1"/>
          </p:cNvSpPr>
          <p:nvPr>
            <p:ph type="sldNum" sz="quarter" idx="10"/>
          </p:nvPr>
        </p:nvSpPr>
        <p:spPr/>
        <p:txBody>
          <a:bodyPr/>
          <a:lstStyle/>
          <a:p>
            <a:pPr>
              <a:defRPr/>
            </a:pPr>
            <a:fld id="{A07DA91A-AA2E-4B64-8F5B-169B39859DF2}" type="slidenum">
              <a:rPr lang="en-US" altLang="en-US" smtClean="0"/>
              <a:pPr>
                <a:defRPr/>
              </a:pPr>
              <a:t>5</a:t>
            </a:fld>
            <a:endParaRPr lang="en-US" altLang="en-US" dirty="0"/>
          </a:p>
        </p:txBody>
      </p:sp>
      <p:sp>
        <p:nvSpPr>
          <p:cNvPr id="3" name="TextBox 2">
            <a:extLst>
              <a:ext uri="{FF2B5EF4-FFF2-40B4-BE49-F238E27FC236}">
                <a16:creationId xmlns:a16="http://schemas.microsoft.com/office/drawing/2014/main" xmlns="" id="{52F53AAD-D9A5-49BC-AAD9-B77BFD2D6731}"/>
              </a:ext>
            </a:extLst>
          </p:cNvPr>
          <p:cNvSpPr txBox="1"/>
          <p:nvPr/>
        </p:nvSpPr>
        <p:spPr>
          <a:xfrm>
            <a:off x="2506051" y="6169193"/>
            <a:ext cx="4131898"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000" b="0" i="0" u="none" strike="noStrike" cap="none" spc="0" normalizeH="0" baseline="0" dirty="0">
                <a:ln>
                  <a:noFill/>
                </a:ln>
                <a:solidFill>
                  <a:srgbClr val="000000"/>
                </a:solidFill>
                <a:effectLst/>
                <a:uFillTx/>
                <a:latin typeface="+mn-lt"/>
                <a:ea typeface="+mn-ea"/>
                <a:cs typeface="+mn-cs"/>
                <a:sym typeface="Calibri"/>
              </a:rPr>
              <a:t>*Assumes a projected exemption of $6,000,000 and an estate tax rate of 40%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A9D20ED9-5051-1147-8236-149012F5461A}"/>
              </a:ext>
            </a:extLst>
          </p:cNvPr>
          <p:cNvSpPr>
            <a:spLocks noGrp="1"/>
          </p:cNvSpPr>
          <p:nvPr>
            <p:ph type="title"/>
          </p:nvPr>
        </p:nvSpPr>
        <p:spPr/>
        <p:txBody>
          <a:bodyPr/>
          <a:lstStyle/>
          <a:p>
            <a:r>
              <a:rPr lang="en-US" dirty="0"/>
              <a:t>Could the Sun Set Sooner?</a:t>
            </a:r>
          </a:p>
        </p:txBody>
      </p:sp>
      <p:sp>
        <p:nvSpPr>
          <p:cNvPr id="9" name="Text Placeholder 8">
            <a:extLst>
              <a:ext uri="{FF2B5EF4-FFF2-40B4-BE49-F238E27FC236}">
                <a16:creationId xmlns:a16="http://schemas.microsoft.com/office/drawing/2014/main" xmlns="" id="{613380DD-CF79-C44A-8E43-B6520DFD3757}"/>
              </a:ext>
            </a:extLst>
          </p:cNvPr>
          <p:cNvSpPr>
            <a:spLocks noGrp="1"/>
          </p:cNvSpPr>
          <p:nvPr>
            <p:ph type="body" idx="1"/>
          </p:nvPr>
        </p:nvSpPr>
        <p:spPr>
          <a:xfrm>
            <a:off x="338327" y="951229"/>
            <a:ext cx="8467345" cy="4572000"/>
          </a:xfrm>
        </p:spPr>
        <p:txBody>
          <a:bodyPr>
            <a:normAutofit/>
          </a:bodyPr>
          <a:lstStyle/>
          <a:p>
            <a:pPr marL="457200" lvl="1" indent="-457200">
              <a:buFont typeface="Arial" panose="020B0604020202020204" pitchFamily="34" charset="0"/>
              <a:buChar char="•"/>
            </a:pPr>
            <a:r>
              <a:rPr lang="en-US" sz="1800" b="1" dirty="0"/>
              <a:t>The increase in government spending associated with the COVID Crises, combined with various potential election outcomes, have many commentators suggesting that higher tax rates could come earlier than 2025.</a:t>
            </a:r>
          </a:p>
          <a:p>
            <a:pPr marL="457200" lvl="1" indent="-457200">
              <a:buFont typeface="Arial" panose="020B0604020202020204" pitchFamily="34" charset="0"/>
              <a:buChar char="•"/>
            </a:pPr>
            <a:r>
              <a:rPr lang="en-US" sz="1800" dirty="0"/>
              <a:t>Under the current estate tax law, only about </a:t>
            </a:r>
            <a:r>
              <a:rPr lang="en-US" sz="1800" u="sng" dirty="0"/>
              <a:t>30</a:t>
            </a:r>
            <a:r>
              <a:rPr lang="en-US" sz="1800" dirty="0"/>
              <a:t> of the 535 members of Congress would be subject to estate tax under the current exemption amount.</a:t>
            </a:r>
          </a:p>
          <a:p>
            <a:pPr marL="457200" lvl="1" indent="-457200">
              <a:buFont typeface="Arial" panose="020B0604020202020204" pitchFamily="34" charset="0"/>
              <a:buChar char="•"/>
            </a:pPr>
            <a:r>
              <a:rPr lang="en-US" sz="1800" dirty="0"/>
              <a:t>After sunset occurs, that number likely jumps to just over </a:t>
            </a:r>
            <a:r>
              <a:rPr lang="en-US" sz="1800" u="sng" dirty="0"/>
              <a:t>70</a:t>
            </a:r>
            <a:r>
              <a:rPr lang="en-US" sz="1800" dirty="0"/>
              <a:t> of the 535.</a:t>
            </a:r>
          </a:p>
          <a:p>
            <a:pPr marL="457200" lvl="1" indent="-457200">
              <a:buFont typeface="Arial" panose="020B0604020202020204" pitchFamily="34" charset="0"/>
              <a:buChar char="•"/>
            </a:pPr>
            <a:r>
              <a:rPr lang="en-US" sz="1800" dirty="0"/>
              <a:t>Some Democratic proposals would re-set the exemption to $3.5m, potentially subjecting more than </a:t>
            </a:r>
            <a:r>
              <a:rPr lang="en-US" sz="1800" u="sng" dirty="0"/>
              <a:t>one-third (or about 180)</a:t>
            </a:r>
            <a:r>
              <a:rPr lang="en-US" sz="1800" dirty="0"/>
              <a:t> of the 535 to estate tax.</a:t>
            </a:r>
          </a:p>
        </p:txBody>
      </p:sp>
      <p:pic>
        <p:nvPicPr>
          <p:cNvPr id="3" name="Picture 2">
            <a:extLst>
              <a:ext uri="{FF2B5EF4-FFF2-40B4-BE49-F238E27FC236}">
                <a16:creationId xmlns:a16="http://schemas.microsoft.com/office/drawing/2014/main" xmlns="" id="{071057E8-7F4F-A740-B7E2-42461F3CA0EC}"/>
              </a:ext>
            </a:extLst>
          </p:cNvPr>
          <p:cNvPicPr>
            <a:picLocks noChangeAspect="1"/>
          </p:cNvPicPr>
          <p:nvPr/>
        </p:nvPicPr>
        <p:blipFill>
          <a:blip r:embed="rId2"/>
          <a:stretch>
            <a:fillRect/>
          </a:stretch>
        </p:blipFill>
        <p:spPr>
          <a:xfrm>
            <a:off x="0" y="5410200"/>
            <a:ext cx="9144000" cy="609600"/>
          </a:xfrm>
          <a:prstGeom prst="rect">
            <a:avLst/>
          </a:prstGeom>
        </p:spPr>
      </p:pic>
      <p:pic>
        <p:nvPicPr>
          <p:cNvPr id="2" name="Picture 1">
            <a:extLst>
              <a:ext uri="{FF2B5EF4-FFF2-40B4-BE49-F238E27FC236}">
                <a16:creationId xmlns:a16="http://schemas.microsoft.com/office/drawing/2014/main" xmlns="" id="{51EE497A-EC63-4CF6-AAB8-BAAF1F78D460}"/>
              </a:ext>
            </a:extLst>
          </p:cNvPr>
          <p:cNvPicPr>
            <a:picLocks noChangeAspect="1"/>
          </p:cNvPicPr>
          <p:nvPr/>
        </p:nvPicPr>
        <p:blipFill>
          <a:blip r:embed="rId3"/>
          <a:stretch>
            <a:fillRect/>
          </a:stretch>
        </p:blipFill>
        <p:spPr>
          <a:xfrm>
            <a:off x="2894222" y="3689986"/>
            <a:ext cx="3496228" cy="2329814"/>
          </a:xfrm>
          <a:prstGeom prst="rect">
            <a:avLst/>
          </a:prstGeom>
        </p:spPr>
      </p:pic>
      <p:sp>
        <p:nvSpPr>
          <p:cNvPr id="4" name="TextBox 3">
            <a:extLst>
              <a:ext uri="{FF2B5EF4-FFF2-40B4-BE49-F238E27FC236}">
                <a16:creationId xmlns:a16="http://schemas.microsoft.com/office/drawing/2014/main" xmlns="" id="{43BCB624-4C73-4ED0-8011-354BED879BB8}"/>
              </a:ext>
            </a:extLst>
          </p:cNvPr>
          <p:cNvSpPr txBox="1"/>
          <p:nvPr/>
        </p:nvSpPr>
        <p:spPr>
          <a:xfrm>
            <a:off x="2394641" y="6409852"/>
            <a:ext cx="4354716"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000" b="0" i="1" u="none" strike="noStrike" cap="none" spc="0" normalizeH="0" baseline="0" dirty="0">
                <a:ln>
                  <a:noFill/>
                </a:ln>
                <a:solidFill>
                  <a:srgbClr val="000000"/>
                </a:solidFill>
                <a:effectLst/>
                <a:uFillTx/>
                <a:latin typeface="+mn-lt"/>
                <a:ea typeface="+mn-ea"/>
                <a:cs typeface="+mn-cs"/>
                <a:sym typeface="Calibri"/>
              </a:rPr>
              <a:t>*Figures on Congressional net worth provided by the Center for Responsive Politics</a:t>
            </a:r>
          </a:p>
        </p:txBody>
      </p:sp>
    </p:spTree>
    <p:extLst>
      <p:ext uri="{BB962C8B-B14F-4D97-AF65-F5344CB8AC3E}">
        <p14:creationId xmlns:p14="http://schemas.microsoft.com/office/powerpoint/2010/main" val="250397759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1080A703-161E-4437-AE6B-F098040814F9}"/>
              </a:ext>
            </a:extLst>
          </p:cNvPr>
          <p:cNvSpPr>
            <a:spLocks noGrp="1"/>
          </p:cNvSpPr>
          <p:nvPr>
            <p:ph sz="quarter" idx="13"/>
          </p:nvPr>
        </p:nvSpPr>
        <p:spPr/>
        <p:txBody>
          <a:bodyPr/>
          <a:lstStyle/>
          <a:p>
            <a:r>
              <a:rPr lang="en-US" sz="2000" dirty="0">
                <a:latin typeface="+mn-lt"/>
              </a:rPr>
              <a:t>This may not be the best time to make a gift of a closely held business, due to valuation – patience might pay off</a:t>
            </a:r>
          </a:p>
          <a:p>
            <a:r>
              <a:rPr lang="en-US" sz="2000" dirty="0">
                <a:latin typeface="+mn-lt"/>
              </a:rPr>
              <a:t>Is this a good time to re-negotiate intra-family loans?</a:t>
            </a:r>
          </a:p>
          <a:p>
            <a:pPr lvl="1"/>
            <a:r>
              <a:rPr lang="en-US" dirty="0">
                <a:latin typeface="+mn-lt"/>
              </a:rPr>
              <a:t>Old loans might have higher interest rates</a:t>
            </a:r>
          </a:p>
          <a:p>
            <a:pPr lvl="1"/>
            <a:r>
              <a:rPr lang="en-US" dirty="0">
                <a:latin typeface="+mn-lt"/>
              </a:rPr>
              <a:t>You might be able to renegotiate those loans at a lower rate, or move them to commercial structures</a:t>
            </a:r>
          </a:p>
          <a:p>
            <a:r>
              <a:rPr lang="en-US" sz="2000" dirty="0">
                <a:latin typeface="+mn-lt"/>
              </a:rPr>
              <a:t>The same might be true for Grantor Trust Arrangements</a:t>
            </a:r>
          </a:p>
          <a:p>
            <a:pPr lvl="1"/>
            <a:r>
              <a:rPr lang="en-US" dirty="0">
                <a:latin typeface="+mn-lt"/>
              </a:rPr>
              <a:t>Should you use the swap power to pull assets out of an Intentionally Defective Grantor Trust (IDGT) and substitute them for cash or securities?</a:t>
            </a:r>
          </a:p>
          <a:p>
            <a:pPr lvl="1"/>
            <a:r>
              <a:rPr lang="en-US" dirty="0">
                <a:latin typeface="+mn-lt"/>
              </a:rPr>
              <a:t>This can be a great step-up in basis play for older clients</a:t>
            </a:r>
          </a:p>
        </p:txBody>
      </p:sp>
      <p:sp>
        <p:nvSpPr>
          <p:cNvPr id="3" name="Title 2">
            <a:extLst>
              <a:ext uri="{FF2B5EF4-FFF2-40B4-BE49-F238E27FC236}">
                <a16:creationId xmlns:a16="http://schemas.microsoft.com/office/drawing/2014/main" xmlns="" id="{02BCCC4A-7F0F-43DC-84C7-FBD93811D6B9}"/>
              </a:ext>
            </a:extLst>
          </p:cNvPr>
          <p:cNvSpPr>
            <a:spLocks noGrp="1"/>
          </p:cNvSpPr>
          <p:nvPr>
            <p:ph type="ctrTitle"/>
          </p:nvPr>
        </p:nvSpPr>
        <p:spPr>
          <a:xfrm>
            <a:off x="596899" y="349250"/>
            <a:ext cx="8254999" cy="749299"/>
          </a:xfrm>
        </p:spPr>
        <p:txBody>
          <a:bodyPr/>
          <a:lstStyle/>
          <a:p>
            <a:r>
              <a:rPr lang="en-US" sz="2800" b="0" dirty="0">
                <a:solidFill>
                  <a:schemeClr val="bg2"/>
                </a:solidFill>
                <a:latin typeface="+mn-lt"/>
              </a:rPr>
              <a:t>Business Owners</a:t>
            </a:r>
          </a:p>
        </p:txBody>
      </p:sp>
      <p:sp>
        <p:nvSpPr>
          <p:cNvPr id="5" name="Slide Number Placeholder 4">
            <a:extLst>
              <a:ext uri="{FF2B5EF4-FFF2-40B4-BE49-F238E27FC236}">
                <a16:creationId xmlns:a16="http://schemas.microsoft.com/office/drawing/2014/main" xmlns="" id="{A2A96D05-BE80-42FD-8571-51B90D31F56C}"/>
              </a:ext>
            </a:extLst>
          </p:cNvPr>
          <p:cNvSpPr>
            <a:spLocks noGrp="1"/>
          </p:cNvSpPr>
          <p:nvPr>
            <p:ph type="sldNum" sz="quarter" idx="14"/>
          </p:nvPr>
        </p:nvSpPr>
        <p:spPr/>
        <p:txBody>
          <a:bodyPr/>
          <a:lstStyle/>
          <a:p>
            <a:pPr>
              <a:defRPr/>
            </a:pPr>
            <a:fld id="{A6BCF049-D6BB-477C-A13E-51841F7E7B54}" type="slidenum">
              <a:rPr lang="en-US" altLang="en-US" smtClean="0"/>
              <a:pPr>
                <a:defRPr/>
              </a:pPr>
              <a:t>7</a:t>
            </a:fld>
            <a:endParaRPr lang="en-US" altLang="en-US" dirty="0"/>
          </a:p>
        </p:txBody>
      </p:sp>
    </p:spTree>
    <p:extLst>
      <p:ext uri="{BB962C8B-B14F-4D97-AF65-F5344CB8AC3E}">
        <p14:creationId xmlns:p14="http://schemas.microsoft.com/office/powerpoint/2010/main" val="379464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9F69AB48-3878-445A-8FD2-B7ECED177D32}"/>
              </a:ext>
            </a:extLst>
          </p:cNvPr>
          <p:cNvSpPr>
            <a:spLocks noGrp="1"/>
          </p:cNvSpPr>
          <p:nvPr>
            <p:ph sz="quarter" idx="13"/>
          </p:nvPr>
        </p:nvSpPr>
        <p:spPr/>
        <p:txBody>
          <a:bodyPr/>
          <a:lstStyle/>
          <a:p>
            <a:r>
              <a:rPr lang="en-US" dirty="0">
                <a:latin typeface="+mn-lt"/>
              </a:rPr>
              <a:t>GRATs are a great way to move property from one generation to the next without triggering gift or estate tax</a:t>
            </a:r>
          </a:p>
          <a:p>
            <a:r>
              <a:rPr lang="en-US" dirty="0">
                <a:latin typeface="+mn-lt"/>
              </a:rPr>
              <a:t>Clients who may be well suited for a GRAT:</a:t>
            </a:r>
          </a:p>
          <a:p>
            <a:pPr lvl="1"/>
            <a:r>
              <a:rPr lang="en-US" dirty="0">
                <a:latin typeface="+mn-lt"/>
              </a:rPr>
              <a:t>People subject to estate tax; or who MIGHT be subject to estate tax after sunset</a:t>
            </a:r>
          </a:p>
          <a:p>
            <a:pPr lvl="1"/>
            <a:r>
              <a:rPr lang="en-US" dirty="0">
                <a:latin typeface="+mn-lt"/>
              </a:rPr>
              <a:t>People with non-IRA marketable security portfolios; be sure to look for market dips for funding</a:t>
            </a:r>
          </a:p>
          <a:p>
            <a:pPr lvl="1"/>
            <a:r>
              <a:rPr lang="en-US" dirty="0">
                <a:latin typeface="+mn-lt"/>
              </a:rPr>
              <a:t>Business owners who expect significant appreciation in the near future (i.e. a potential sale or introduction of a new product)</a:t>
            </a:r>
          </a:p>
        </p:txBody>
      </p:sp>
      <p:sp>
        <p:nvSpPr>
          <p:cNvPr id="3" name="Title 2">
            <a:extLst>
              <a:ext uri="{FF2B5EF4-FFF2-40B4-BE49-F238E27FC236}">
                <a16:creationId xmlns:a16="http://schemas.microsoft.com/office/drawing/2014/main" xmlns="" id="{031D4B03-8F3D-41E9-BFCC-30744F3090F4}"/>
              </a:ext>
            </a:extLst>
          </p:cNvPr>
          <p:cNvSpPr>
            <a:spLocks noGrp="1"/>
          </p:cNvSpPr>
          <p:nvPr>
            <p:ph type="ctrTitle"/>
          </p:nvPr>
        </p:nvSpPr>
        <p:spPr/>
        <p:txBody>
          <a:bodyPr/>
          <a:lstStyle/>
          <a:p>
            <a:r>
              <a:rPr lang="en-US" sz="2800" b="0" dirty="0">
                <a:solidFill>
                  <a:schemeClr val="bg2"/>
                </a:solidFill>
                <a:latin typeface="+mn-lt"/>
              </a:rPr>
              <a:t>Grantor Retained Annuity Trusts</a:t>
            </a:r>
          </a:p>
        </p:txBody>
      </p:sp>
      <p:graphicFrame>
        <p:nvGraphicFramePr>
          <p:cNvPr id="5" name="Diagram 4">
            <a:extLst>
              <a:ext uri="{FF2B5EF4-FFF2-40B4-BE49-F238E27FC236}">
                <a16:creationId xmlns:a16="http://schemas.microsoft.com/office/drawing/2014/main" xmlns="" id="{20DBB21C-9AB2-45C2-A05B-CBB0F4ED520D}"/>
              </a:ext>
            </a:extLst>
          </p:cNvPr>
          <p:cNvGraphicFramePr/>
          <p:nvPr>
            <p:extLst>
              <p:ext uri="{D42A27DB-BD31-4B8C-83A1-F6EECF244321}">
                <p14:modId xmlns:p14="http://schemas.microsoft.com/office/powerpoint/2010/main" val="2809472139"/>
              </p:ext>
            </p:extLst>
          </p:nvPr>
        </p:nvGraphicFramePr>
        <p:xfrm>
          <a:off x="1143000" y="5183188"/>
          <a:ext cx="6858000" cy="1228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a:extLst>
              <a:ext uri="{FF2B5EF4-FFF2-40B4-BE49-F238E27FC236}">
                <a16:creationId xmlns:a16="http://schemas.microsoft.com/office/drawing/2014/main" xmlns="" id="{9CFD9F04-E7AB-4B91-B8BA-8AA91F913B62}"/>
              </a:ext>
            </a:extLst>
          </p:cNvPr>
          <p:cNvSpPr>
            <a:spLocks noGrp="1"/>
          </p:cNvSpPr>
          <p:nvPr>
            <p:ph type="sldNum" sz="quarter" idx="14"/>
          </p:nvPr>
        </p:nvSpPr>
        <p:spPr/>
        <p:txBody>
          <a:bodyPr/>
          <a:lstStyle/>
          <a:p>
            <a:pPr>
              <a:defRPr/>
            </a:pPr>
            <a:fld id="{A6BCF049-D6BB-477C-A13E-51841F7E7B54}" type="slidenum">
              <a:rPr lang="en-US" altLang="en-US" smtClean="0"/>
              <a:pPr>
                <a:defRPr/>
              </a:pPr>
              <a:t>8</a:t>
            </a:fld>
            <a:endParaRPr lang="en-US" altLang="en-US" dirty="0"/>
          </a:p>
        </p:txBody>
      </p:sp>
    </p:spTree>
    <p:extLst>
      <p:ext uri="{BB962C8B-B14F-4D97-AF65-F5344CB8AC3E}">
        <p14:creationId xmlns:p14="http://schemas.microsoft.com/office/powerpoint/2010/main" val="3556993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581" y="287338"/>
            <a:ext cx="8339602" cy="760409"/>
          </a:xfrm>
        </p:spPr>
        <p:txBody>
          <a:bodyPr/>
          <a:lstStyle/>
          <a:p>
            <a:r>
              <a:rPr lang="en-US" sz="2800" b="0" dirty="0">
                <a:solidFill>
                  <a:schemeClr val="bg2"/>
                </a:solidFill>
                <a:latin typeface="+mn-lt"/>
              </a:rPr>
              <a:t>Example: </a:t>
            </a:r>
          </a:p>
        </p:txBody>
      </p:sp>
      <p:graphicFrame>
        <p:nvGraphicFramePr>
          <p:cNvPr id="5" name="Table 4"/>
          <p:cNvGraphicFramePr>
            <a:graphicFrameLocks noGrp="1"/>
          </p:cNvGraphicFramePr>
          <p:nvPr/>
        </p:nvGraphicFramePr>
        <p:xfrm>
          <a:off x="586581" y="3905250"/>
          <a:ext cx="7966868" cy="1595335"/>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808704">
                  <a:extLst>
                    <a:ext uri="{9D8B030D-6E8A-4147-A177-3AD203B41FA5}">
                      <a16:colId xmlns:a16="http://schemas.microsoft.com/office/drawing/2014/main" xmlns="" val="20000"/>
                    </a:ext>
                  </a:extLst>
                </a:gridCol>
                <a:gridCol w="1338096">
                  <a:extLst>
                    <a:ext uri="{9D8B030D-6E8A-4147-A177-3AD203B41FA5}">
                      <a16:colId xmlns:a16="http://schemas.microsoft.com/office/drawing/2014/main" xmlns="" val="20001"/>
                    </a:ext>
                  </a:extLst>
                </a:gridCol>
                <a:gridCol w="1234166">
                  <a:extLst>
                    <a:ext uri="{9D8B030D-6E8A-4147-A177-3AD203B41FA5}">
                      <a16:colId xmlns:a16="http://schemas.microsoft.com/office/drawing/2014/main" xmlns="" val="20002"/>
                    </a:ext>
                  </a:extLst>
                </a:gridCol>
                <a:gridCol w="1169210">
                  <a:extLst>
                    <a:ext uri="{9D8B030D-6E8A-4147-A177-3AD203B41FA5}">
                      <a16:colId xmlns:a16="http://schemas.microsoft.com/office/drawing/2014/main" xmlns="" val="20003"/>
                    </a:ext>
                  </a:extLst>
                </a:gridCol>
                <a:gridCol w="1338096">
                  <a:extLst>
                    <a:ext uri="{9D8B030D-6E8A-4147-A177-3AD203B41FA5}">
                      <a16:colId xmlns:a16="http://schemas.microsoft.com/office/drawing/2014/main" xmlns="" val="20004"/>
                    </a:ext>
                  </a:extLst>
                </a:gridCol>
                <a:gridCol w="740500">
                  <a:extLst>
                    <a:ext uri="{9D8B030D-6E8A-4147-A177-3AD203B41FA5}">
                      <a16:colId xmlns:a16="http://schemas.microsoft.com/office/drawing/2014/main" xmlns="" val="20005"/>
                    </a:ext>
                  </a:extLst>
                </a:gridCol>
                <a:gridCol w="1338096">
                  <a:extLst>
                    <a:ext uri="{9D8B030D-6E8A-4147-A177-3AD203B41FA5}">
                      <a16:colId xmlns:a16="http://schemas.microsoft.com/office/drawing/2014/main" xmlns="" val="20006"/>
                    </a:ext>
                  </a:extLst>
                </a:gridCol>
              </a:tblGrid>
              <a:tr h="309096">
                <a:tc gridSpan="7">
                  <a:txBody>
                    <a:bodyPr/>
                    <a:lstStyle/>
                    <a:p>
                      <a:pPr algn="ctr" fontAlgn="b"/>
                      <a:r>
                        <a:rPr lang="en-US" sz="1600" b="1" i="1" u="none" strike="noStrike" dirty="0">
                          <a:effectLst/>
                        </a:rPr>
                        <a:t>Economic Schedule</a:t>
                      </a:r>
                      <a:endParaRPr lang="en-US" sz="1600" b="1" i="1" u="none" strike="noStrike" dirty="0">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418776">
                <a:tc>
                  <a:txBody>
                    <a:bodyPr/>
                    <a:lstStyle/>
                    <a:p>
                      <a:pPr algn="ctr" fontAlgn="ctr"/>
                      <a:r>
                        <a:rPr lang="en-US" sz="1200" b="1" u="none" strike="noStrike" dirty="0">
                          <a:effectLst/>
                        </a:rPr>
                        <a:t>Year</a:t>
                      </a:r>
                      <a:endParaRPr lang="en-US" sz="1200" b="1" i="0" u="none" strike="noStrike" dirty="0">
                        <a:solidFill>
                          <a:srgbClr val="000000"/>
                        </a:solidFill>
                        <a:effectLst/>
                        <a:latin typeface="Calibri"/>
                      </a:endParaRPr>
                    </a:p>
                  </a:txBody>
                  <a:tcPr marL="9525" marR="9525" marT="9525" marB="0" anchor="ctr"/>
                </a:tc>
                <a:tc>
                  <a:txBody>
                    <a:bodyPr/>
                    <a:lstStyle/>
                    <a:p>
                      <a:pPr algn="ctr" fontAlgn="ctr"/>
                      <a:r>
                        <a:rPr lang="en-US" sz="1200" b="1" u="none" strike="noStrike">
                          <a:effectLst/>
                        </a:rPr>
                        <a:t>Beginning Principal</a:t>
                      </a:r>
                      <a:endParaRPr lang="en-US" sz="1200" b="1" i="0" u="none" strike="noStrike">
                        <a:solidFill>
                          <a:srgbClr val="000000"/>
                        </a:solidFill>
                        <a:effectLst/>
                        <a:latin typeface="Calibri"/>
                      </a:endParaRPr>
                    </a:p>
                  </a:txBody>
                  <a:tcPr marL="9525" marR="9525" marT="9525" marB="0" anchor="ctr"/>
                </a:tc>
                <a:tc>
                  <a:txBody>
                    <a:bodyPr/>
                    <a:lstStyle/>
                    <a:p>
                      <a:pPr algn="ctr" fontAlgn="ctr"/>
                      <a:r>
                        <a:rPr lang="en-US" sz="1200" b="1" u="none" strike="noStrike" dirty="0">
                          <a:effectLst/>
                        </a:rPr>
                        <a:t>6.00% Growth</a:t>
                      </a:r>
                      <a:endParaRPr lang="en-US" sz="1200" b="1" i="0" u="none" strike="noStrike" dirty="0">
                        <a:solidFill>
                          <a:srgbClr val="000000"/>
                        </a:solidFill>
                        <a:effectLst/>
                        <a:latin typeface="Calibri"/>
                      </a:endParaRPr>
                    </a:p>
                  </a:txBody>
                  <a:tcPr marL="9525" marR="9525" marT="9525" marB="0" anchor="ctr"/>
                </a:tc>
                <a:tc>
                  <a:txBody>
                    <a:bodyPr/>
                    <a:lstStyle/>
                    <a:p>
                      <a:pPr algn="ctr" fontAlgn="ctr"/>
                      <a:r>
                        <a:rPr lang="en-US" sz="1200" b="1" u="none" strike="noStrike" dirty="0">
                          <a:effectLst/>
                        </a:rPr>
                        <a:t>1.80% Annual Income</a:t>
                      </a:r>
                      <a:endParaRPr lang="en-US" sz="1200" b="1" i="0" u="none" strike="noStrike" dirty="0">
                        <a:solidFill>
                          <a:srgbClr val="000000"/>
                        </a:solidFill>
                        <a:effectLst/>
                        <a:latin typeface="Calibri"/>
                      </a:endParaRPr>
                    </a:p>
                  </a:txBody>
                  <a:tcPr marL="9525" marR="9525" marT="9525" marB="0" anchor="ctr"/>
                </a:tc>
                <a:tc>
                  <a:txBody>
                    <a:bodyPr/>
                    <a:lstStyle/>
                    <a:p>
                      <a:pPr algn="ctr" fontAlgn="ctr"/>
                      <a:r>
                        <a:rPr lang="en-US" sz="1200" b="1" u="none" strike="noStrike">
                          <a:effectLst/>
                        </a:rPr>
                        <a:t>Required Payments</a:t>
                      </a:r>
                      <a:endParaRPr lang="en-US" sz="1200" b="1" i="0" u="none" strike="noStrike">
                        <a:solidFill>
                          <a:srgbClr val="000000"/>
                        </a:solidFill>
                        <a:effectLst/>
                        <a:latin typeface="Calibri"/>
                      </a:endParaRPr>
                    </a:p>
                  </a:txBody>
                  <a:tcPr marL="9525" marR="9525" marT="9525" marB="0" anchor="ctr"/>
                </a:tc>
                <a:tc>
                  <a:txBody>
                    <a:bodyPr/>
                    <a:lstStyle/>
                    <a:p>
                      <a:pPr algn="ctr" fontAlgn="ctr"/>
                      <a:r>
                        <a:rPr lang="en-US" sz="1200" b="1" u="none" strike="noStrike">
                          <a:effectLst/>
                        </a:rPr>
                        <a:t>Dtributed Discount</a:t>
                      </a:r>
                      <a:endParaRPr lang="en-US" sz="1200" b="1" i="0" u="none" strike="noStrike">
                        <a:solidFill>
                          <a:srgbClr val="000000"/>
                        </a:solidFill>
                        <a:effectLst/>
                        <a:latin typeface="Calibri"/>
                      </a:endParaRPr>
                    </a:p>
                  </a:txBody>
                  <a:tcPr marL="9525" marR="9525" marT="9525" marB="0" anchor="ctr"/>
                </a:tc>
                <a:tc>
                  <a:txBody>
                    <a:bodyPr/>
                    <a:lstStyle/>
                    <a:p>
                      <a:pPr algn="ctr" fontAlgn="ctr"/>
                      <a:r>
                        <a:rPr lang="en-US" sz="1200" b="1" u="none" strike="noStrike">
                          <a:effectLst/>
                        </a:rPr>
                        <a:t>Remainder</a:t>
                      </a:r>
                      <a:endParaRPr lang="en-US" sz="1200" b="1"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xmlns="" val="10001"/>
                  </a:ext>
                </a:extLst>
              </a:tr>
              <a:tr h="249271">
                <a:tc>
                  <a:txBody>
                    <a:bodyPr/>
                    <a:lstStyle/>
                    <a:p>
                      <a:pPr algn="ctr" fontAlgn="ctr"/>
                      <a:r>
                        <a:rPr lang="en-US" sz="1400" b="1" u="none" strike="noStrike" dirty="0">
                          <a:effectLst/>
                        </a:rPr>
                        <a:t>1</a:t>
                      </a:r>
                      <a:endParaRPr lang="en-US" sz="1400" b="1" i="0" u="none" strike="noStrike" dirty="0">
                        <a:solidFill>
                          <a:srgbClr val="000000"/>
                        </a:solidFill>
                        <a:effectLst/>
                        <a:latin typeface="Calibri"/>
                      </a:endParaRPr>
                    </a:p>
                  </a:txBody>
                  <a:tcPr marL="9525" marR="9525" marT="9525" marB="0" anchor="ctr"/>
                </a:tc>
                <a:tc>
                  <a:txBody>
                    <a:bodyPr/>
                    <a:lstStyle/>
                    <a:p>
                      <a:pPr algn="ctr" fontAlgn="ctr"/>
                      <a:r>
                        <a:rPr lang="en-US" sz="1300" b="0" u="none" strike="noStrike" dirty="0">
                          <a:effectLst/>
                        </a:rPr>
                        <a:t>$5,000,000.00</a:t>
                      </a:r>
                      <a:endParaRPr lang="en-US" sz="1300" b="0" i="0" u="none" strike="noStrike" dirty="0">
                        <a:solidFill>
                          <a:srgbClr val="000000"/>
                        </a:solidFill>
                        <a:effectLst/>
                        <a:latin typeface="Calibri"/>
                      </a:endParaRPr>
                    </a:p>
                  </a:txBody>
                  <a:tcPr marL="9525" marR="9525" marT="9525" marB="0" anchor="ctr"/>
                </a:tc>
                <a:tc>
                  <a:txBody>
                    <a:bodyPr/>
                    <a:lstStyle/>
                    <a:p>
                      <a:pPr algn="ctr" fontAlgn="ctr"/>
                      <a:endParaRPr lang="en-US" sz="1300" b="0" i="0" u="none" strike="sngStrike" baseline="0" dirty="0">
                        <a:solidFill>
                          <a:srgbClr val="000000"/>
                        </a:solidFill>
                        <a:effectLst/>
                        <a:latin typeface="Calibri"/>
                      </a:endParaRPr>
                    </a:p>
                  </a:txBody>
                  <a:tcPr marL="9525" marR="9525" marT="9525" marB="0" anchor="ctr"/>
                </a:tc>
                <a:tc>
                  <a:txBody>
                    <a:bodyPr/>
                    <a:lstStyle/>
                    <a:p>
                      <a:pPr algn="ctr" fontAlgn="ctr"/>
                      <a:endParaRPr lang="en-US" sz="1300" b="0" i="0" u="none" strike="sngStrike" baseline="0" dirty="0">
                        <a:solidFill>
                          <a:srgbClr val="000000"/>
                        </a:solidFill>
                        <a:effectLst/>
                        <a:latin typeface="Calibri"/>
                      </a:endParaRPr>
                    </a:p>
                  </a:txBody>
                  <a:tcPr marL="9525" marR="9525" marT="9525" marB="0" anchor="ctr"/>
                </a:tc>
                <a:tc>
                  <a:txBody>
                    <a:bodyPr/>
                    <a:lstStyle/>
                    <a:p>
                      <a:pPr algn="ctr" fontAlgn="ctr"/>
                      <a:r>
                        <a:rPr lang="en-US" sz="1300" b="0" u="none" strike="noStrike" dirty="0">
                          <a:effectLst/>
                        </a:rPr>
                        <a:t>$2,514,964.00</a:t>
                      </a:r>
                      <a:endParaRPr lang="en-US" sz="1300" b="0" i="0" u="none" strike="noStrike" dirty="0">
                        <a:solidFill>
                          <a:srgbClr val="000000"/>
                        </a:solidFill>
                        <a:effectLst/>
                        <a:latin typeface="Calibri"/>
                      </a:endParaRPr>
                    </a:p>
                  </a:txBody>
                  <a:tcPr marL="9525" marR="9525" marT="9525" marB="0" anchor="ctr"/>
                </a:tc>
                <a:tc>
                  <a:txBody>
                    <a:bodyPr/>
                    <a:lstStyle/>
                    <a:p>
                      <a:pPr algn="ctr" fontAlgn="ctr"/>
                      <a:r>
                        <a:rPr lang="en-US" sz="1300" b="0" u="none" strike="noStrike">
                          <a:effectLst/>
                        </a:rPr>
                        <a:t>$0.00</a:t>
                      </a:r>
                      <a:endParaRPr lang="en-US" sz="1300" b="0" i="0" u="none" strike="noStrike">
                        <a:solidFill>
                          <a:srgbClr val="000000"/>
                        </a:solidFill>
                        <a:effectLst/>
                        <a:latin typeface="Calibri"/>
                      </a:endParaRPr>
                    </a:p>
                  </a:txBody>
                  <a:tcPr marL="9525" marR="9525" marT="9525" marB="0" anchor="ctr"/>
                </a:tc>
                <a:tc>
                  <a:txBody>
                    <a:bodyPr/>
                    <a:lstStyle/>
                    <a:p>
                      <a:pPr algn="ctr" fontAlgn="ctr"/>
                      <a:r>
                        <a:rPr lang="en-US" sz="1300" b="0" u="none" strike="noStrike">
                          <a:effectLst/>
                        </a:rPr>
                        <a:t>$4,459,748.00</a:t>
                      </a:r>
                      <a:endParaRPr lang="en-US" sz="13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xmlns="" val="10002"/>
                  </a:ext>
                </a:extLst>
              </a:tr>
              <a:tr h="249271">
                <a:tc>
                  <a:txBody>
                    <a:bodyPr/>
                    <a:lstStyle/>
                    <a:p>
                      <a:pPr algn="ctr" fontAlgn="ctr"/>
                      <a:r>
                        <a:rPr lang="en-US" sz="1400" b="1" u="none" strike="noStrike" dirty="0">
                          <a:effectLst/>
                        </a:rPr>
                        <a:t>2</a:t>
                      </a:r>
                      <a:endParaRPr lang="en-US" sz="1400" b="1" i="0" u="none" strike="noStrike" dirty="0">
                        <a:solidFill>
                          <a:srgbClr val="000000"/>
                        </a:solidFill>
                        <a:effectLst/>
                        <a:latin typeface="Calibri"/>
                      </a:endParaRPr>
                    </a:p>
                  </a:txBody>
                  <a:tcPr marL="9525" marR="9525" marT="9525" marB="0" anchor="ctr"/>
                </a:tc>
                <a:tc>
                  <a:txBody>
                    <a:bodyPr/>
                    <a:lstStyle/>
                    <a:p>
                      <a:pPr algn="ctr" fontAlgn="ctr"/>
                      <a:r>
                        <a:rPr lang="en-US" sz="1300" b="0" u="none" strike="noStrike" dirty="0">
                          <a:effectLst/>
                        </a:rPr>
                        <a:t>$2,877,736.00</a:t>
                      </a:r>
                      <a:endParaRPr lang="en-US" sz="1300" b="0" i="0" u="none" strike="noStrike" dirty="0">
                        <a:solidFill>
                          <a:srgbClr val="000000"/>
                        </a:solidFill>
                        <a:effectLst/>
                        <a:latin typeface="Calibri"/>
                      </a:endParaRPr>
                    </a:p>
                  </a:txBody>
                  <a:tcPr marL="9525" marR="9525" marT="9525" marB="0" anchor="ctr"/>
                </a:tc>
                <a:tc>
                  <a:txBody>
                    <a:bodyPr/>
                    <a:lstStyle/>
                    <a:p>
                      <a:pPr algn="ctr" fontAlgn="ctr"/>
                      <a:endParaRPr lang="en-US" sz="1300" b="0" i="0" u="none" strike="sngStrike" baseline="0" dirty="0">
                        <a:solidFill>
                          <a:srgbClr val="000000"/>
                        </a:solidFill>
                        <a:effectLst/>
                        <a:latin typeface="Calibri"/>
                      </a:endParaRPr>
                    </a:p>
                  </a:txBody>
                  <a:tcPr marL="9525" marR="9525" marT="9525" marB="0" anchor="ctr"/>
                </a:tc>
                <a:tc>
                  <a:txBody>
                    <a:bodyPr/>
                    <a:lstStyle/>
                    <a:p>
                      <a:pPr algn="ctr" fontAlgn="ctr"/>
                      <a:endParaRPr lang="en-US" sz="1300" b="0" i="0" u="none" strike="sngStrike" baseline="0" dirty="0">
                        <a:solidFill>
                          <a:srgbClr val="000000"/>
                        </a:solidFill>
                        <a:effectLst/>
                        <a:latin typeface="Calibri"/>
                      </a:endParaRPr>
                    </a:p>
                  </a:txBody>
                  <a:tcPr marL="9525" marR="9525" marT="9525" marB="0" anchor="ctr"/>
                </a:tc>
                <a:tc>
                  <a:txBody>
                    <a:bodyPr/>
                    <a:lstStyle/>
                    <a:p>
                      <a:pPr algn="ctr" fontAlgn="ctr"/>
                      <a:r>
                        <a:rPr lang="en-US" sz="1300" b="0" u="none" strike="noStrike" dirty="0">
                          <a:effectLst/>
                        </a:rPr>
                        <a:t>$2,514,964.00</a:t>
                      </a:r>
                      <a:endParaRPr lang="en-US" sz="1300" b="0" i="0" u="none" strike="noStrike" dirty="0">
                        <a:solidFill>
                          <a:srgbClr val="000000"/>
                        </a:solidFill>
                        <a:effectLst/>
                        <a:latin typeface="Calibri"/>
                      </a:endParaRPr>
                    </a:p>
                  </a:txBody>
                  <a:tcPr marL="9525" marR="9525" marT="9525" marB="0" anchor="ctr"/>
                </a:tc>
                <a:tc>
                  <a:txBody>
                    <a:bodyPr/>
                    <a:lstStyle/>
                    <a:p>
                      <a:pPr algn="ctr" fontAlgn="ctr"/>
                      <a:r>
                        <a:rPr lang="en-US" sz="1300" b="0" u="none" strike="noStrike">
                          <a:effectLst/>
                        </a:rPr>
                        <a:t>$0.00</a:t>
                      </a:r>
                      <a:endParaRPr lang="en-US" sz="1300" b="0" i="0" u="none" strike="noStrike">
                        <a:solidFill>
                          <a:srgbClr val="000000"/>
                        </a:solidFill>
                        <a:effectLst/>
                        <a:latin typeface="Calibri"/>
                      </a:endParaRPr>
                    </a:p>
                  </a:txBody>
                  <a:tcPr marL="9525" marR="9525" marT="9525" marB="0" anchor="ctr"/>
                </a:tc>
                <a:tc>
                  <a:txBody>
                    <a:bodyPr/>
                    <a:lstStyle/>
                    <a:p>
                      <a:pPr algn="ctr" fontAlgn="ctr"/>
                      <a:r>
                        <a:rPr lang="en-US" sz="1300" b="0" u="none" strike="noStrike">
                          <a:effectLst/>
                        </a:rPr>
                        <a:t>$3,863,914.87</a:t>
                      </a:r>
                      <a:endParaRPr lang="en-US" sz="13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xmlns="" val="10003"/>
                  </a:ext>
                </a:extLst>
              </a:tr>
              <a:tr h="368921">
                <a:tc>
                  <a:txBody>
                    <a:bodyPr/>
                    <a:lstStyle/>
                    <a:p>
                      <a:pPr algn="ctr" fontAlgn="ctr"/>
                      <a:r>
                        <a:rPr lang="en-US" sz="1200" b="1" u="none" strike="noStrike" dirty="0">
                          <a:effectLst/>
                        </a:rPr>
                        <a:t>Summary</a:t>
                      </a:r>
                      <a:endParaRPr lang="en-US" sz="1200" b="1" i="0" u="none" strike="noStrike" dirty="0">
                        <a:solidFill>
                          <a:srgbClr val="000000"/>
                        </a:solidFill>
                        <a:effectLst/>
                        <a:latin typeface="Calibri"/>
                      </a:endParaRPr>
                    </a:p>
                  </a:txBody>
                  <a:tcPr marL="9525" marR="9525" marT="9525" marB="0" anchor="ctr"/>
                </a:tc>
                <a:tc>
                  <a:txBody>
                    <a:bodyPr/>
                    <a:lstStyle/>
                    <a:p>
                      <a:pPr algn="ctr" fontAlgn="ctr"/>
                      <a:r>
                        <a:rPr lang="en-US" sz="1300" b="0" u="none" strike="noStrike" dirty="0">
                          <a:effectLst/>
                        </a:rPr>
                        <a:t>$5,000,000.00</a:t>
                      </a:r>
                      <a:endParaRPr lang="en-US" sz="1300" b="0" i="0" u="none" strike="noStrike" dirty="0">
                        <a:solidFill>
                          <a:srgbClr val="000000"/>
                        </a:solidFill>
                        <a:effectLst/>
                        <a:latin typeface="Calibri"/>
                      </a:endParaRPr>
                    </a:p>
                  </a:txBody>
                  <a:tcPr marL="9525" marR="9525" marT="9525" marB="0" anchor="ctr"/>
                </a:tc>
                <a:tc>
                  <a:txBody>
                    <a:bodyPr/>
                    <a:lstStyle/>
                    <a:p>
                      <a:pPr algn="ctr" fontAlgn="ctr"/>
                      <a:r>
                        <a:rPr lang="en-US" sz="1300" b="0" u="none" strike="noStrike" dirty="0">
                          <a:effectLst/>
                        </a:rPr>
                        <a:t>$472,664.16</a:t>
                      </a:r>
                      <a:endParaRPr lang="en-US" sz="1300" b="0" i="0" u="none" strike="noStrike" dirty="0">
                        <a:solidFill>
                          <a:srgbClr val="000000"/>
                        </a:solidFill>
                        <a:effectLst/>
                        <a:latin typeface="Calibri"/>
                      </a:endParaRPr>
                    </a:p>
                  </a:txBody>
                  <a:tcPr marL="9525" marR="9525" marT="9525" marB="0" anchor="ctr"/>
                </a:tc>
                <a:tc>
                  <a:txBody>
                    <a:bodyPr/>
                    <a:lstStyle/>
                    <a:p>
                      <a:pPr algn="ctr" fontAlgn="ctr"/>
                      <a:r>
                        <a:rPr lang="en-US" sz="1300" b="0" u="none" strike="noStrike" dirty="0">
                          <a:effectLst/>
                        </a:rPr>
                        <a:t>$146,053.23</a:t>
                      </a:r>
                      <a:endParaRPr lang="en-US" sz="1300" b="0" i="0" u="none" strike="noStrike" dirty="0">
                        <a:solidFill>
                          <a:srgbClr val="000000"/>
                        </a:solidFill>
                        <a:effectLst/>
                        <a:latin typeface="Calibri"/>
                      </a:endParaRPr>
                    </a:p>
                  </a:txBody>
                  <a:tcPr marL="9525" marR="9525" marT="9525" marB="0" anchor="ctr"/>
                </a:tc>
                <a:tc>
                  <a:txBody>
                    <a:bodyPr/>
                    <a:lstStyle/>
                    <a:p>
                      <a:pPr algn="ctr" fontAlgn="ctr"/>
                      <a:r>
                        <a:rPr lang="en-US" sz="1300" b="0" u="none" strike="noStrike" dirty="0">
                          <a:effectLst/>
                        </a:rPr>
                        <a:t>$5,029,923.00</a:t>
                      </a:r>
                      <a:endParaRPr lang="en-US" sz="1300" b="0" i="0" u="none" strike="noStrike" dirty="0">
                        <a:solidFill>
                          <a:srgbClr val="000000"/>
                        </a:solidFill>
                        <a:effectLst/>
                        <a:latin typeface="Calibri"/>
                      </a:endParaRPr>
                    </a:p>
                  </a:txBody>
                  <a:tcPr marL="9525" marR="9525" marT="9525" marB="0" anchor="ctr"/>
                </a:tc>
                <a:tc>
                  <a:txBody>
                    <a:bodyPr/>
                    <a:lstStyle/>
                    <a:p>
                      <a:pPr algn="ctr" fontAlgn="ctr"/>
                      <a:r>
                        <a:rPr lang="en-US" sz="1300" b="0" u="none" strike="noStrike">
                          <a:effectLst/>
                        </a:rPr>
                        <a:t>$0.00</a:t>
                      </a:r>
                      <a:endParaRPr lang="en-US" sz="1300" b="0" i="0" u="none" strike="noStrike">
                        <a:solidFill>
                          <a:srgbClr val="000000"/>
                        </a:solidFill>
                        <a:effectLst/>
                        <a:latin typeface="Calibri"/>
                      </a:endParaRPr>
                    </a:p>
                  </a:txBody>
                  <a:tcPr marL="9525" marR="9525" marT="9525" marB="0" anchor="ctr"/>
                </a:tc>
                <a:tc>
                  <a:txBody>
                    <a:bodyPr/>
                    <a:lstStyle/>
                    <a:p>
                      <a:pPr algn="ctr" fontAlgn="ctr"/>
                      <a:r>
                        <a:rPr lang="en-US" sz="1300" b="0" u="none" strike="noStrike" dirty="0">
                          <a:effectLst/>
                        </a:rPr>
                        <a:t>$588,789.39</a:t>
                      </a:r>
                      <a:endParaRPr lang="en-US" sz="13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7"/>
                  </a:ext>
                </a:extLst>
              </a:tr>
            </a:tbl>
          </a:graphicData>
        </a:graphic>
      </p:graphicFrame>
      <p:graphicFrame>
        <p:nvGraphicFramePr>
          <p:cNvPr id="7" name="Table 6"/>
          <p:cNvGraphicFramePr>
            <a:graphicFrameLocks noGrp="1"/>
          </p:cNvGraphicFramePr>
          <p:nvPr/>
        </p:nvGraphicFramePr>
        <p:xfrm>
          <a:off x="2286000" y="1047746"/>
          <a:ext cx="4400550" cy="2571756"/>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3174427">
                  <a:extLst>
                    <a:ext uri="{9D8B030D-6E8A-4147-A177-3AD203B41FA5}">
                      <a16:colId xmlns:a16="http://schemas.microsoft.com/office/drawing/2014/main" xmlns="" val="20000"/>
                    </a:ext>
                  </a:extLst>
                </a:gridCol>
                <a:gridCol w="1226123">
                  <a:extLst>
                    <a:ext uri="{9D8B030D-6E8A-4147-A177-3AD203B41FA5}">
                      <a16:colId xmlns:a16="http://schemas.microsoft.com/office/drawing/2014/main" xmlns="" val="20001"/>
                    </a:ext>
                  </a:extLst>
                </a:gridCol>
              </a:tblGrid>
              <a:tr h="214313">
                <a:tc>
                  <a:txBody>
                    <a:bodyPr/>
                    <a:lstStyle/>
                    <a:p>
                      <a:pPr algn="r" fontAlgn="b"/>
                      <a:r>
                        <a:rPr lang="en-US" sz="1100" b="1" u="none" strike="noStrike" dirty="0">
                          <a:effectLst/>
                        </a:rPr>
                        <a:t>Type of Calculation:</a:t>
                      </a:r>
                      <a:endParaRPr lang="en-US" sz="1100" b="1" i="0" u="none" strike="noStrike" dirty="0">
                        <a:solidFill>
                          <a:srgbClr val="000000"/>
                        </a:solidFill>
                        <a:effectLst/>
                        <a:latin typeface="Calibri"/>
                      </a:endParaRPr>
                    </a:p>
                  </a:txBody>
                  <a:tcPr marL="9525" marR="85725" marT="9525" marB="0" anchor="b"/>
                </a:tc>
                <a:tc>
                  <a:txBody>
                    <a:bodyPr/>
                    <a:lstStyle/>
                    <a:p>
                      <a:pPr algn="l" fontAlgn="b"/>
                      <a:r>
                        <a:rPr lang="en-US" sz="1100" b="1" u="none" strike="noStrike" dirty="0">
                          <a:effectLst/>
                        </a:rPr>
                        <a:t>Term</a:t>
                      </a:r>
                      <a:endParaRPr lang="en-US" sz="1100" b="1" i="1" u="none" strike="noStrike" dirty="0">
                        <a:solidFill>
                          <a:srgbClr val="000000"/>
                        </a:solidFill>
                        <a:effectLst/>
                        <a:latin typeface="Calibri"/>
                      </a:endParaRPr>
                    </a:p>
                  </a:txBody>
                  <a:tcPr marL="85725" marR="9525" marT="9525" marB="0" anchor="b"/>
                </a:tc>
                <a:extLst>
                  <a:ext uri="{0D108BD9-81ED-4DB2-BD59-A6C34878D82A}">
                    <a16:rowId xmlns:a16="http://schemas.microsoft.com/office/drawing/2014/main" xmlns="" val="10000"/>
                  </a:ext>
                </a:extLst>
              </a:tr>
              <a:tr h="214313">
                <a:tc>
                  <a:txBody>
                    <a:bodyPr/>
                    <a:lstStyle/>
                    <a:p>
                      <a:pPr algn="r" fontAlgn="b"/>
                      <a:r>
                        <a:rPr lang="en-US" sz="1100" b="1" u="none" strike="noStrike">
                          <a:effectLst/>
                        </a:rPr>
                        <a:t>Transfer Date:</a:t>
                      </a:r>
                      <a:endParaRPr lang="en-US" sz="1100" b="1" i="0" u="none" strike="noStrike">
                        <a:solidFill>
                          <a:srgbClr val="000000"/>
                        </a:solidFill>
                        <a:effectLst/>
                        <a:latin typeface="Calibri"/>
                      </a:endParaRPr>
                    </a:p>
                  </a:txBody>
                  <a:tcPr marL="9525" marR="85725" marT="9525" marB="0" anchor="b"/>
                </a:tc>
                <a:tc>
                  <a:txBody>
                    <a:bodyPr/>
                    <a:lstStyle/>
                    <a:p>
                      <a:pPr algn="l" fontAlgn="b"/>
                      <a:r>
                        <a:rPr lang="en-US" sz="1100" b="1" u="none" strike="noStrike" dirty="0">
                          <a:effectLst/>
                        </a:rPr>
                        <a:t>8/2020</a:t>
                      </a:r>
                      <a:endParaRPr lang="en-US" sz="1100" b="1" i="1" u="none" strike="noStrike" dirty="0">
                        <a:solidFill>
                          <a:srgbClr val="000000"/>
                        </a:solidFill>
                        <a:effectLst/>
                        <a:latin typeface="Calibri"/>
                      </a:endParaRPr>
                    </a:p>
                  </a:txBody>
                  <a:tcPr marL="85725" marR="9525" marT="9525" marB="0" anchor="b"/>
                </a:tc>
                <a:extLst>
                  <a:ext uri="{0D108BD9-81ED-4DB2-BD59-A6C34878D82A}">
                    <a16:rowId xmlns:a16="http://schemas.microsoft.com/office/drawing/2014/main" xmlns="" val="10001"/>
                  </a:ext>
                </a:extLst>
              </a:tr>
              <a:tr h="214313">
                <a:tc>
                  <a:txBody>
                    <a:bodyPr/>
                    <a:lstStyle/>
                    <a:p>
                      <a:pPr algn="r" fontAlgn="b"/>
                      <a:r>
                        <a:rPr lang="en-US" sz="1100" b="1" u="none" strike="noStrike">
                          <a:effectLst/>
                        </a:rPr>
                        <a:t>§ 7520 Rate:</a:t>
                      </a:r>
                      <a:endParaRPr lang="en-US" sz="1100" b="1" i="0" u="none" strike="noStrike">
                        <a:solidFill>
                          <a:srgbClr val="000000"/>
                        </a:solidFill>
                        <a:effectLst/>
                        <a:latin typeface="Calibri"/>
                      </a:endParaRPr>
                    </a:p>
                  </a:txBody>
                  <a:tcPr marL="9525" marR="9525" marT="9525" marB="0" anchor="b"/>
                </a:tc>
                <a:tc>
                  <a:txBody>
                    <a:bodyPr/>
                    <a:lstStyle/>
                    <a:p>
                      <a:pPr algn="l" fontAlgn="b"/>
                      <a:r>
                        <a:rPr lang="en-US" sz="1100" b="1" u="none" strike="noStrike" dirty="0">
                          <a:effectLst/>
                        </a:rPr>
                        <a:t>0.4%</a:t>
                      </a:r>
                      <a:endParaRPr lang="en-US" sz="1100" b="1" i="1" u="none" strike="noStrike" dirty="0">
                        <a:solidFill>
                          <a:srgbClr val="000000"/>
                        </a:solidFill>
                        <a:effectLst/>
                        <a:latin typeface="Calibri"/>
                      </a:endParaRPr>
                    </a:p>
                  </a:txBody>
                  <a:tcPr marL="85725" marR="9525" marT="9525" marB="0" anchor="b"/>
                </a:tc>
                <a:extLst>
                  <a:ext uri="{0D108BD9-81ED-4DB2-BD59-A6C34878D82A}">
                    <a16:rowId xmlns:a16="http://schemas.microsoft.com/office/drawing/2014/main" xmlns="" val="10002"/>
                  </a:ext>
                </a:extLst>
              </a:tr>
              <a:tr h="214313">
                <a:tc>
                  <a:txBody>
                    <a:bodyPr/>
                    <a:lstStyle/>
                    <a:p>
                      <a:pPr algn="r" fontAlgn="b"/>
                      <a:r>
                        <a:rPr lang="en-US" sz="1100" b="1" u="none" strike="noStrike" dirty="0">
                          <a:effectLst/>
                        </a:rPr>
                        <a:t>Income earned by Trust:</a:t>
                      </a:r>
                      <a:endParaRPr lang="en-US" sz="1100" b="1" i="0" u="none" strike="noStrike" dirty="0">
                        <a:solidFill>
                          <a:srgbClr val="000000"/>
                        </a:solidFill>
                        <a:effectLst/>
                        <a:latin typeface="Calibri"/>
                      </a:endParaRPr>
                    </a:p>
                  </a:txBody>
                  <a:tcPr marL="9525" marR="85725" marT="9525" marB="0" anchor="b"/>
                </a:tc>
                <a:tc>
                  <a:txBody>
                    <a:bodyPr/>
                    <a:lstStyle/>
                    <a:p>
                      <a:pPr algn="l" fontAlgn="b"/>
                      <a:r>
                        <a:rPr lang="en-US" sz="1100" b="1" u="none" strike="noStrike" dirty="0">
                          <a:effectLst/>
                        </a:rPr>
                        <a:t>1.8%</a:t>
                      </a:r>
                      <a:endParaRPr lang="en-US" sz="1100" b="1" i="1" u="none" strike="noStrike" dirty="0">
                        <a:solidFill>
                          <a:srgbClr val="000000"/>
                        </a:solidFill>
                        <a:effectLst/>
                        <a:latin typeface="Calibri"/>
                      </a:endParaRPr>
                    </a:p>
                  </a:txBody>
                  <a:tcPr marL="85725" marR="9525" marT="9525" marB="0" anchor="b"/>
                </a:tc>
                <a:extLst>
                  <a:ext uri="{0D108BD9-81ED-4DB2-BD59-A6C34878D82A}">
                    <a16:rowId xmlns:a16="http://schemas.microsoft.com/office/drawing/2014/main" xmlns="" val="10003"/>
                  </a:ext>
                </a:extLst>
              </a:tr>
              <a:tr h="214313">
                <a:tc>
                  <a:txBody>
                    <a:bodyPr/>
                    <a:lstStyle/>
                    <a:p>
                      <a:pPr algn="r" fontAlgn="b"/>
                      <a:r>
                        <a:rPr lang="en-US" sz="1200" b="1" u="none" strike="noStrike" dirty="0">
                          <a:solidFill>
                            <a:srgbClr val="30AD34"/>
                          </a:solidFill>
                          <a:effectLst/>
                        </a:rPr>
                        <a:t>Term:</a:t>
                      </a:r>
                      <a:endParaRPr lang="en-US" sz="1200" b="1" i="0" u="none" strike="noStrike" dirty="0">
                        <a:solidFill>
                          <a:srgbClr val="30AD34"/>
                        </a:solidFill>
                        <a:effectLst/>
                        <a:latin typeface="Calibri"/>
                      </a:endParaRPr>
                    </a:p>
                  </a:txBody>
                  <a:tcPr marL="9525" marR="85725" marT="9525" marB="0" anchor="b"/>
                </a:tc>
                <a:tc>
                  <a:txBody>
                    <a:bodyPr/>
                    <a:lstStyle/>
                    <a:p>
                      <a:pPr algn="l" fontAlgn="b"/>
                      <a:r>
                        <a:rPr lang="en-US" sz="1200" b="1" u="none" strike="noStrike" dirty="0">
                          <a:solidFill>
                            <a:srgbClr val="30AD34"/>
                          </a:solidFill>
                          <a:effectLst/>
                        </a:rPr>
                        <a:t>2</a:t>
                      </a:r>
                      <a:endParaRPr lang="en-US" sz="1200" b="1" i="1" u="none" strike="noStrike" dirty="0">
                        <a:solidFill>
                          <a:srgbClr val="30AD34"/>
                        </a:solidFill>
                        <a:effectLst/>
                        <a:latin typeface="Calibri"/>
                      </a:endParaRPr>
                    </a:p>
                  </a:txBody>
                  <a:tcPr marL="85725" marR="9525" marT="9525" marB="0" anchor="b"/>
                </a:tc>
                <a:extLst>
                  <a:ext uri="{0D108BD9-81ED-4DB2-BD59-A6C34878D82A}">
                    <a16:rowId xmlns:a16="http://schemas.microsoft.com/office/drawing/2014/main" xmlns="" val="10004"/>
                  </a:ext>
                </a:extLst>
              </a:tr>
              <a:tr h="214313">
                <a:tc>
                  <a:txBody>
                    <a:bodyPr/>
                    <a:lstStyle/>
                    <a:p>
                      <a:pPr algn="r" fontAlgn="b"/>
                      <a:r>
                        <a:rPr lang="en-US" sz="1200" b="1" u="none" strike="noStrike" dirty="0">
                          <a:solidFill>
                            <a:srgbClr val="30AD34"/>
                          </a:solidFill>
                          <a:effectLst/>
                        </a:rPr>
                        <a:t>Total Number of Payments:</a:t>
                      </a:r>
                      <a:endParaRPr lang="en-US" sz="1200" b="1" i="0" u="none" strike="noStrike" dirty="0">
                        <a:solidFill>
                          <a:srgbClr val="30AD34"/>
                        </a:solidFill>
                        <a:effectLst/>
                        <a:latin typeface="Calibri"/>
                      </a:endParaRPr>
                    </a:p>
                  </a:txBody>
                  <a:tcPr marL="9525" marR="85725" marT="9525" marB="0" anchor="b"/>
                </a:tc>
                <a:tc>
                  <a:txBody>
                    <a:bodyPr/>
                    <a:lstStyle/>
                    <a:p>
                      <a:pPr algn="l" fontAlgn="b"/>
                      <a:r>
                        <a:rPr lang="en-US" sz="1200" b="1" u="none" strike="noStrike" dirty="0">
                          <a:solidFill>
                            <a:srgbClr val="30AD34"/>
                          </a:solidFill>
                          <a:effectLst/>
                        </a:rPr>
                        <a:t>2</a:t>
                      </a:r>
                      <a:endParaRPr lang="en-US" sz="1200" b="1" i="1" u="none" strike="noStrike" dirty="0">
                        <a:solidFill>
                          <a:srgbClr val="30AD34"/>
                        </a:solidFill>
                        <a:effectLst/>
                        <a:latin typeface="Calibri"/>
                      </a:endParaRPr>
                    </a:p>
                  </a:txBody>
                  <a:tcPr marL="85725" marR="9525" marT="9525" marB="0" anchor="b"/>
                </a:tc>
                <a:extLst>
                  <a:ext uri="{0D108BD9-81ED-4DB2-BD59-A6C34878D82A}">
                    <a16:rowId xmlns:a16="http://schemas.microsoft.com/office/drawing/2014/main" xmlns="" val="10005"/>
                  </a:ext>
                </a:extLst>
              </a:tr>
              <a:tr h="214313">
                <a:tc>
                  <a:txBody>
                    <a:bodyPr/>
                    <a:lstStyle/>
                    <a:p>
                      <a:pPr algn="r" fontAlgn="b"/>
                      <a:r>
                        <a:rPr lang="en-US" sz="1100" b="1" u="none" strike="noStrike" dirty="0">
                          <a:effectLst/>
                        </a:rPr>
                        <a:t>Annual Growth of Principal:</a:t>
                      </a:r>
                      <a:endParaRPr lang="en-US" sz="1100" b="1" i="0" u="none" strike="noStrike" dirty="0">
                        <a:solidFill>
                          <a:srgbClr val="000000"/>
                        </a:solidFill>
                        <a:effectLst/>
                        <a:latin typeface="Calibri"/>
                      </a:endParaRPr>
                    </a:p>
                  </a:txBody>
                  <a:tcPr marL="9525" marR="85725" marT="9525" marB="0" anchor="b"/>
                </a:tc>
                <a:tc>
                  <a:txBody>
                    <a:bodyPr/>
                    <a:lstStyle/>
                    <a:p>
                      <a:pPr algn="l" fontAlgn="b"/>
                      <a:r>
                        <a:rPr lang="en-US" sz="1100" b="1" u="none" strike="noStrike" dirty="0">
                          <a:effectLst/>
                        </a:rPr>
                        <a:t>6 %</a:t>
                      </a:r>
                      <a:endParaRPr lang="en-US" sz="1100" b="1" i="1" u="none" strike="noStrike" dirty="0">
                        <a:solidFill>
                          <a:srgbClr val="000000"/>
                        </a:solidFill>
                        <a:effectLst/>
                        <a:latin typeface="Calibri"/>
                      </a:endParaRPr>
                    </a:p>
                  </a:txBody>
                  <a:tcPr marL="85725" marR="9525" marT="9525" marB="0" anchor="b"/>
                </a:tc>
                <a:extLst>
                  <a:ext uri="{0D108BD9-81ED-4DB2-BD59-A6C34878D82A}">
                    <a16:rowId xmlns:a16="http://schemas.microsoft.com/office/drawing/2014/main" xmlns="" val="10006"/>
                  </a:ext>
                </a:extLst>
              </a:tr>
              <a:tr h="214313">
                <a:tc>
                  <a:txBody>
                    <a:bodyPr/>
                    <a:lstStyle/>
                    <a:p>
                      <a:pPr algn="r" fontAlgn="b"/>
                      <a:r>
                        <a:rPr lang="en-US" sz="1100" b="1" u="none" strike="noStrike">
                          <a:effectLst/>
                        </a:rPr>
                        <a:t>Pre-discounted FMV:</a:t>
                      </a:r>
                      <a:endParaRPr lang="en-US" sz="1100" b="1" i="0" u="none" strike="noStrike">
                        <a:solidFill>
                          <a:srgbClr val="000000"/>
                        </a:solidFill>
                        <a:effectLst/>
                        <a:latin typeface="Calibri"/>
                      </a:endParaRPr>
                    </a:p>
                  </a:txBody>
                  <a:tcPr marL="9525" marR="85725" marT="9525" marB="0" anchor="b"/>
                </a:tc>
                <a:tc>
                  <a:txBody>
                    <a:bodyPr/>
                    <a:lstStyle/>
                    <a:p>
                      <a:pPr algn="l" fontAlgn="b"/>
                      <a:r>
                        <a:rPr lang="en-US" sz="1100" b="1" u="none" strike="noStrike" dirty="0">
                          <a:effectLst/>
                        </a:rPr>
                        <a:t>$5,000,000</a:t>
                      </a:r>
                      <a:endParaRPr lang="en-US" sz="1100" b="1" i="1" u="none" strike="noStrike" dirty="0">
                        <a:solidFill>
                          <a:srgbClr val="000000"/>
                        </a:solidFill>
                        <a:effectLst/>
                        <a:latin typeface="Calibri"/>
                      </a:endParaRPr>
                    </a:p>
                  </a:txBody>
                  <a:tcPr marL="85725" marR="9525" marT="9525" marB="0" anchor="b"/>
                </a:tc>
                <a:extLst>
                  <a:ext uri="{0D108BD9-81ED-4DB2-BD59-A6C34878D82A}">
                    <a16:rowId xmlns:a16="http://schemas.microsoft.com/office/drawing/2014/main" xmlns="" val="10007"/>
                  </a:ext>
                </a:extLst>
              </a:tr>
              <a:tr h="214313">
                <a:tc>
                  <a:txBody>
                    <a:bodyPr/>
                    <a:lstStyle/>
                    <a:p>
                      <a:pPr algn="r" fontAlgn="b"/>
                      <a:r>
                        <a:rPr lang="en-US" sz="1100" b="1" u="none" strike="noStrike">
                          <a:effectLst/>
                        </a:rPr>
                        <a:t>Percentage Payout:</a:t>
                      </a:r>
                      <a:endParaRPr lang="en-US" sz="1100" b="1" i="0" u="none" strike="noStrike">
                        <a:solidFill>
                          <a:srgbClr val="000000"/>
                        </a:solidFill>
                        <a:effectLst/>
                        <a:latin typeface="Calibri"/>
                      </a:endParaRPr>
                    </a:p>
                  </a:txBody>
                  <a:tcPr marL="9525" marR="85725" marT="9525" marB="0" anchor="b"/>
                </a:tc>
                <a:tc>
                  <a:txBody>
                    <a:bodyPr/>
                    <a:lstStyle/>
                    <a:p>
                      <a:pPr algn="l" fontAlgn="b"/>
                      <a:r>
                        <a:rPr lang="en-US" sz="1100" b="1" u="none" strike="noStrike" dirty="0">
                          <a:effectLst/>
                        </a:rPr>
                        <a:t>50.299 %</a:t>
                      </a:r>
                      <a:endParaRPr lang="en-US" sz="1100" b="1" i="1" u="none" strike="noStrike" dirty="0">
                        <a:solidFill>
                          <a:srgbClr val="000000"/>
                        </a:solidFill>
                        <a:effectLst/>
                        <a:latin typeface="Calibri"/>
                      </a:endParaRPr>
                    </a:p>
                  </a:txBody>
                  <a:tcPr marL="85725" marR="9525" marT="9525" marB="0" anchor="b"/>
                </a:tc>
                <a:extLst>
                  <a:ext uri="{0D108BD9-81ED-4DB2-BD59-A6C34878D82A}">
                    <a16:rowId xmlns:a16="http://schemas.microsoft.com/office/drawing/2014/main" xmlns="" val="10008"/>
                  </a:ext>
                </a:extLst>
              </a:tr>
              <a:tr h="214313">
                <a:tc>
                  <a:txBody>
                    <a:bodyPr/>
                    <a:lstStyle/>
                    <a:p>
                      <a:pPr algn="r" fontAlgn="b"/>
                      <a:r>
                        <a:rPr lang="en-US" sz="1100" b="1" u="none" strike="noStrike" dirty="0">
                          <a:effectLst/>
                        </a:rPr>
                        <a:t>Annual Annuity Payout:</a:t>
                      </a:r>
                      <a:endParaRPr lang="en-US" sz="1100" b="1" i="0" u="none" strike="noStrike" dirty="0">
                        <a:solidFill>
                          <a:srgbClr val="000000"/>
                        </a:solidFill>
                        <a:effectLst/>
                        <a:latin typeface="Calibri"/>
                      </a:endParaRPr>
                    </a:p>
                  </a:txBody>
                  <a:tcPr marL="9525" marR="85725" marT="9525" marB="0" anchor="b"/>
                </a:tc>
                <a:tc>
                  <a:txBody>
                    <a:bodyPr/>
                    <a:lstStyle/>
                    <a:p>
                      <a:pPr algn="l" fontAlgn="b"/>
                      <a:r>
                        <a:rPr lang="en-US" sz="1100" b="1" u="none" strike="noStrike" dirty="0">
                          <a:effectLst/>
                        </a:rPr>
                        <a:t>$2,514,964</a:t>
                      </a:r>
                      <a:endParaRPr lang="en-US" sz="1100" b="1" i="1" u="none" strike="noStrike" dirty="0">
                        <a:solidFill>
                          <a:srgbClr val="000000"/>
                        </a:solidFill>
                        <a:effectLst/>
                        <a:latin typeface="Calibri"/>
                      </a:endParaRPr>
                    </a:p>
                  </a:txBody>
                  <a:tcPr marL="85725" marR="9525" marT="9525" marB="0" anchor="b"/>
                </a:tc>
                <a:extLst>
                  <a:ext uri="{0D108BD9-81ED-4DB2-BD59-A6C34878D82A}">
                    <a16:rowId xmlns:a16="http://schemas.microsoft.com/office/drawing/2014/main" xmlns="" val="10009"/>
                  </a:ext>
                </a:extLst>
              </a:tr>
              <a:tr h="214313">
                <a:tc>
                  <a:txBody>
                    <a:bodyPr/>
                    <a:lstStyle/>
                    <a:p>
                      <a:pPr algn="r" fontAlgn="b"/>
                      <a:r>
                        <a:rPr lang="en-US" sz="1100" b="1" u="none" strike="noStrike">
                          <a:effectLst/>
                        </a:rPr>
                        <a:t>Value of Term Certain Annuity Interest:</a:t>
                      </a:r>
                      <a:endParaRPr lang="en-US" sz="1100" b="1" i="0" u="none" strike="noStrike">
                        <a:solidFill>
                          <a:srgbClr val="000000"/>
                        </a:solidFill>
                        <a:effectLst/>
                        <a:latin typeface="Calibri"/>
                      </a:endParaRPr>
                    </a:p>
                  </a:txBody>
                  <a:tcPr marL="9525" marR="85725" marT="9525" marB="0" anchor="b"/>
                </a:tc>
                <a:tc>
                  <a:txBody>
                    <a:bodyPr/>
                    <a:lstStyle/>
                    <a:p>
                      <a:pPr algn="l" fontAlgn="b"/>
                      <a:r>
                        <a:rPr lang="en-US" sz="1100" b="1" u="none" strike="noStrike" dirty="0">
                          <a:effectLst/>
                        </a:rPr>
                        <a:t>$5,000,000</a:t>
                      </a:r>
                      <a:endParaRPr lang="en-US" sz="1100" b="1" i="1" u="none" strike="noStrike" dirty="0">
                        <a:solidFill>
                          <a:srgbClr val="000000"/>
                        </a:solidFill>
                        <a:effectLst/>
                        <a:latin typeface="Calibri"/>
                      </a:endParaRPr>
                    </a:p>
                  </a:txBody>
                  <a:tcPr marL="85725" marR="9525" marT="9525" marB="0" anchor="b"/>
                </a:tc>
                <a:extLst>
                  <a:ext uri="{0D108BD9-81ED-4DB2-BD59-A6C34878D82A}">
                    <a16:rowId xmlns:a16="http://schemas.microsoft.com/office/drawing/2014/main" xmlns="" val="10010"/>
                  </a:ext>
                </a:extLst>
              </a:tr>
              <a:tr h="214313">
                <a:tc>
                  <a:txBody>
                    <a:bodyPr/>
                    <a:lstStyle/>
                    <a:p>
                      <a:pPr algn="r" fontAlgn="b"/>
                      <a:r>
                        <a:rPr lang="en-US" sz="1100" b="1" u="none" strike="noStrike">
                          <a:effectLst/>
                        </a:rPr>
                        <a:t>Taxable Gift</a:t>
                      </a:r>
                      <a:endParaRPr lang="en-US" sz="1100" b="1" i="0" u="none" strike="noStrike">
                        <a:solidFill>
                          <a:srgbClr val="000000"/>
                        </a:solidFill>
                        <a:effectLst/>
                        <a:latin typeface="Calibri"/>
                      </a:endParaRPr>
                    </a:p>
                  </a:txBody>
                  <a:tcPr marL="9525" marR="85725" marT="9525" marB="0" anchor="b"/>
                </a:tc>
                <a:tc>
                  <a:txBody>
                    <a:bodyPr/>
                    <a:lstStyle/>
                    <a:p>
                      <a:pPr algn="l" fontAlgn="b"/>
                      <a:r>
                        <a:rPr lang="en-US" sz="1100" b="1" u="none" strike="noStrike" dirty="0">
                          <a:effectLst/>
                        </a:rPr>
                        <a:t>$0</a:t>
                      </a:r>
                      <a:endParaRPr lang="en-US" sz="1100" b="1" i="0" u="none" strike="noStrike" dirty="0">
                        <a:solidFill>
                          <a:srgbClr val="000000"/>
                        </a:solidFill>
                        <a:effectLst/>
                        <a:latin typeface="Calibri"/>
                      </a:endParaRPr>
                    </a:p>
                  </a:txBody>
                  <a:tcPr marL="85725" marR="9525" marT="9525" marB="0" anchor="b"/>
                </a:tc>
                <a:extLst>
                  <a:ext uri="{0D108BD9-81ED-4DB2-BD59-A6C34878D82A}">
                    <a16:rowId xmlns:a16="http://schemas.microsoft.com/office/drawing/2014/main" xmlns="" val="10011"/>
                  </a:ext>
                </a:extLst>
              </a:tr>
            </a:tbl>
          </a:graphicData>
        </a:graphic>
      </p:graphicFrame>
      <p:sp>
        <p:nvSpPr>
          <p:cNvPr id="4" name="Slide Number Placeholder 3">
            <a:extLst>
              <a:ext uri="{FF2B5EF4-FFF2-40B4-BE49-F238E27FC236}">
                <a16:creationId xmlns:a16="http://schemas.microsoft.com/office/drawing/2014/main" xmlns="" id="{4BB28EFE-A610-426A-870E-63D025B613D0}"/>
              </a:ext>
            </a:extLst>
          </p:cNvPr>
          <p:cNvSpPr>
            <a:spLocks noGrp="1"/>
          </p:cNvSpPr>
          <p:nvPr>
            <p:ph type="sldNum" sz="quarter" idx="10"/>
          </p:nvPr>
        </p:nvSpPr>
        <p:spPr/>
        <p:txBody>
          <a:bodyPr/>
          <a:lstStyle/>
          <a:p>
            <a:pPr>
              <a:defRPr/>
            </a:pPr>
            <a:fld id="{A07DA91A-AA2E-4B64-8F5B-169B39859DF2}" type="slidenum">
              <a:rPr lang="en-US" altLang="en-US" smtClean="0"/>
              <a:pPr>
                <a:defRPr/>
              </a:pPr>
              <a:t>9</a:t>
            </a:fld>
            <a:endParaRPr lang="en-US" altLang="en-US" dirty="0"/>
          </a:p>
        </p:txBody>
      </p:sp>
    </p:spTree>
    <p:extLst>
      <p:ext uri="{BB962C8B-B14F-4D97-AF65-F5344CB8AC3E}">
        <p14:creationId xmlns:p14="http://schemas.microsoft.com/office/powerpoint/2010/main" val="124707564"/>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9B968E"/>
      </a:dk2>
      <a:lt2>
        <a:srgbClr val="535353"/>
      </a:lt2>
      <a:accent1>
        <a:srgbClr val="8BC14A"/>
      </a:accent1>
      <a:accent2>
        <a:srgbClr val="505050"/>
      </a:accent2>
      <a:accent3>
        <a:srgbClr val="2B7433"/>
      </a:accent3>
      <a:accent4>
        <a:srgbClr val="FFFFFF"/>
      </a:accent4>
      <a:accent5>
        <a:srgbClr val="FFFFFF"/>
      </a:accent5>
      <a:accent6>
        <a:srgbClr val="FFFFFF"/>
      </a:accent6>
      <a:hlink>
        <a:srgbClr val="FFFFFF"/>
      </a:hlink>
      <a:folHlink>
        <a:srgbClr val="FFFF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30AD34"/>
      </a:accent1>
      <a:accent2>
        <a:srgbClr val="595959"/>
      </a:accent2>
      <a:accent3>
        <a:srgbClr val="C2B000"/>
      </a:accent3>
      <a:accent4>
        <a:srgbClr val="69923A"/>
      </a:accent4>
      <a:accent5>
        <a:srgbClr val="A33F1F"/>
      </a:accent5>
      <a:accent6>
        <a:srgbClr val="589199"/>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{EFD69209-3A0E-9B41-BFAC-B275298F6AA9}tf10001073</Template>
  <TotalTime>11367</TotalTime>
  <Words>1215</Words>
  <Application>Microsoft Office PowerPoint</Application>
  <PresentationFormat>On-screen Show (4:3)</PresentationFormat>
  <Paragraphs>160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2020: Racing to the Finish</vt:lpstr>
      <vt:lpstr>PowerPoint Presentation</vt:lpstr>
      <vt:lpstr>2020: A Unique Point In Time</vt:lpstr>
      <vt:lpstr>PowerPoint Presentation</vt:lpstr>
      <vt:lpstr>What Happens After Sunset?</vt:lpstr>
      <vt:lpstr>Could the Sun Set Sooner?</vt:lpstr>
      <vt:lpstr>Business Owners</vt:lpstr>
      <vt:lpstr>Grantor Retained Annuity Trusts</vt:lpstr>
      <vt:lpstr>Example: </vt:lpstr>
      <vt:lpstr>Sales to Grantor Trusts</vt:lpstr>
      <vt:lpstr>What to Avoid</vt:lpstr>
      <vt:lpstr>What to Avoid, con’t</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Stacy Oberman</dc:creator>
  <cp:lastModifiedBy>Susan</cp:lastModifiedBy>
  <cp:revision>148</cp:revision>
  <dcterms:modified xsi:type="dcterms:W3CDTF">2020-10-18T18:52:55Z</dcterms:modified>
</cp:coreProperties>
</file>